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6" r:id="rId2"/>
    <p:sldId id="295" r:id="rId3"/>
    <p:sldId id="257" r:id="rId4"/>
    <p:sldId id="258" r:id="rId5"/>
    <p:sldId id="279" r:id="rId6"/>
    <p:sldId id="288" r:id="rId7"/>
    <p:sldId id="315" r:id="rId8"/>
    <p:sldId id="289" r:id="rId9"/>
    <p:sldId id="280" r:id="rId10"/>
    <p:sldId id="309" r:id="rId11"/>
    <p:sldId id="290" r:id="rId12"/>
    <p:sldId id="291" r:id="rId13"/>
    <p:sldId id="281" r:id="rId14"/>
    <p:sldId id="314" r:id="rId15"/>
    <p:sldId id="293" r:id="rId16"/>
    <p:sldId id="294" r:id="rId17"/>
    <p:sldId id="308" r:id="rId18"/>
    <p:sldId id="311" r:id="rId19"/>
    <p:sldId id="312" r:id="rId20"/>
    <p:sldId id="296" r:id="rId21"/>
    <p:sldId id="259" r:id="rId22"/>
    <p:sldId id="260" r:id="rId23"/>
    <p:sldId id="316" r:id="rId24"/>
    <p:sldId id="317" r:id="rId25"/>
    <p:sldId id="282" r:id="rId26"/>
    <p:sldId id="283" r:id="rId27"/>
    <p:sldId id="284" r:id="rId28"/>
    <p:sldId id="285" r:id="rId29"/>
    <p:sldId id="286" r:id="rId30"/>
    <p:sldId id="287" r:id="rId31"/>
    <p:sldId id="297" r:id="rId32"/>
    <p:sldId id="298" r:id="rId33"/>
    <p:sldId id="299" r:id="rId34"/>
    <p:sldId id="300" r:id="rId35"/>
    <p:sldId id="301" r:id="rId36"/>
    <p:sldId id="318" r:id="rId37"/>
    <p:sldId id="302" r:id="rId38"/>
    <p:sldId id="307" r:id="rId39"/>
    <p:sldId id="305" r:id="rId40"/>
    <p:sldId id="319" r:id="rId41"/>
    <p:sldId id="303" r:id="rId42"/>
    <p:sldId id="306" r:id="rId43"/>
    <p:sldId id="304" r:id="rId4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6F0E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autoAdjust="0"/>
    <p:restoredTop sz="94710" autoAdjust="0"/>
  </p:normalViewPr>
  <p:slideViewPr>
    <p:cSldViewPr snapToGrid="0">
      <p:cViewPr varScale="1">
        <p:scale>
          <a:sx n="81" d="100"/>
          <a:sy n="81" d="100"/>
        </p:scale>
        <p:origin x="14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tiff>
</file>

<file path=ppt/media/image28.png>
</file>

<file path=ppt/media/image29.png>
</file>

<file path=ppt/media/image3.jpeg>
</file>

<file path=ppt/media/image31.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7519B-11A8-456D-BB00-FA59BAED5197}" type="datetimeFigureOut">
              <a:rPr lang="zh-CN" altLang="en-US" smtClean="0"/>
              <a:t>2021/10/26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E2851C-171D-427D-928F-DDC574460001}" type="slidenum">
              <a:rPr lang="zh-CN" altLang="en-US" smtClean="0"/>
              <a:t>‹#›</a:t>
            </a:fld>
            <a:endParaRPr lang="zh-CN" altLang="en-US"/>
          </a:p>
        </p:txBody>
      </p:sp>
    </p:spTree>
    <p:extLst>
      <p:ext uri="{BB962C8B-B14F-4D97-AF65-F5344CB8AC3E}">
        <p14:creationId xmlns:p14="http://schemas.microsoft.com/office/powerpoint/2010/main" val="2714112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虚拟机不用的时候可以删除，接触对资源的占用</a:t>
            </a:r>
            <a:endParaRPr lang="en-US" altLang="zh-CN" dirty="0"/>
          </a:p>
          <a:p>
            <a:r>
              <a:rPr lang="zh-CN" altLang="en-US" dirty="0"/>
              <a:t>分久必合：网格计算</a:t>
            </a:r>
            <a:r>
              <a:rPr lang="en-US" altLang="zh-CN" dirty="0"/>
              <a:t>——</a:t>
            </a:r>
            <a:r>
              <a:rPr lang="zh-CN" altLang="en-US" dirty="0"/>
              <a:t>多个不同构的硬件进行抽象</a:t>
            </a:r>
            <a:endParaRPr lang="en-US" altLang="zh-CN" dirty="0"/>
          </a:p>
          <a:p>
            <a:endParaRPr lang="en-US" altLang="zh-CN" dirty="0"/>
          </a:p>
          <a:p>
            <a:r>
              <a:rPr lang="zh-CN" altLang="en-US" dirty="0"/>
              <a:t>合久必分：一个大型机上很多虚拟机</a:t>
            </a:r>
          </a:p>
        </p:txBody>
      </p:sp>
      <p:sp>
        <p:nvSpPr>
          <p:cNvPr id="4" name="灯片编号占位符 3"/>
          <p:cNvSpPr>
            <a:spLocks noGrp="1"/>
          </p:cNvSpPr>
          <p:nvPr>
            <p:ph type="sldNum" sz="quarter" idx="5"/>
          </p:nvPr>
        </p:nvSpPr>
        <p:spPr/>
        <p:txBody>
          <a:bodyPr/>
          <a:lstStyle/>
          <a:p>
            <a:fld id="{DAE2851C-171D-427D-928F-DDC574460001}" type="slidenum">
              <a:rPr lang="zh-CN" altLang="en-US" smtClean="0"/>
              <a:t>4</a:t>
            </a:fld>
            <a:endParaRPr lang="zh-CN" altLang="en-US"/>
          </a:p>
        </p:txBody>
      </p:sp>
    </p:spTree>
    <p:extLst>
      <p:ext uri="{BB962C8B-B14F-4D97-AF65-F5344CB8AC3E}">
        <p14:creationId xmlns:p14="http://schemas.microsoft.com/office/powerpoint/2010/main" val="37303005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AE2851C-171D-427D-928F-DDC574460001}" type="slidenum">
              <a:rPr lang="zh-CN" altLang="en-US" smtClean="0"/>
              <a:t>27</a:t>
            </a:fld>
            <a:endParaRPr lang="zh-CN" altLang="en-US"/>
          </a:p>
        </p:txBody>
      </p:sp>
    </p:spTree>
    <p:extLst>
      <p:ext uri="{BB962C8B-B14F-4D97-AF65-F5344CB8AC3E}">
        <p14:creationId xmlns:p14="http://schemas.microsoft.com/office/powerpoint/2010/main" val="2234997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虚拟化层下面的操作系统可有可无</a:t>
            </a:r>
          </a:p>
        </p:txBody>
      </p:sp>
      <p:sp>
        <p:nvSpPr>
          <p:cNvPr id="4" name="灯片编号占位符 3"/>
          <p:cNvSpPr>
            <a:spLocks noGrp="1"/>
          </p:cNvSpPr>
          <p:nvPr>
            <p:ph type="sldNum" sz="quarter" idx="5"/>
          </p:nvPr>
        </p:nvSpPr>
        <p:spPr/>
        <p:txBody>
          <a:bodyPr/>
          <a:lstStyle/>
          <a:p>
            <a:fld id="{DAE2851C-171D-427D-928F-DDC574460001}" type="slidenum">
              <a:rPr lang="zh-CN" altLang="en-US" smtClean="0"/>
              <a:t>5</a:t>
            </a:fld>
            <a:endParaRPr lang="zh-CN" altLang="en-US"/>
          </a:p>
        </p:txBody>
      </p:sp>
    </p:spTree>
    <p:extLst>
      <p:ext uri="{BB962C8B-B14F-4D97-AF65-F5344CB8AC3E}">
        <p14:creationId xmlns:p14="http://schemas.microsoft.com/office/powerpoint/2010/main" val="2456306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半虚拟化：要改客户端操作系统</a:t>
            </a:r>
            <a:endParaRPr lang="en-US" altLang="zh-CN" dirty="0"/>
          </a:p>
          <a:p>
            <a:r>
              <a:rPr lang="zh-CN" altLang="en-US" dirty="0"/>
              <a:t>让它知道自己不是通用的操作系统，是虚拟机里的客户端操作系统，允许它直接访问一定的硬件资源</a:t>
            </a:r>
            <a:endParaRPr lang="en-US" altLang="zh-CN" dirty="0"/>
          </a:p>
        </p:txBody>
      </p:sp>
      <p:sp>
        <p:nvSpPr>
          <p:cNvPr id="4" name="灯片编号占位符 3"/>
          <p:cNvSpPr>
            <a:spLocks noGrp="1"/>
          </p:cNvSpPr>
          <p:nvPr>
            <p:ph type="sldNum" sz="quarter" idx="5"/>
          </p:nvPr>
        </p:nvSpPr>
        <p:spPr/>
        <p:txBody>
          <a:bodyPr/>
          <a:lstStyle/>
          <a:p>
            <a:fld id="{DAE2851C-171D-427D-928F-DDC574460001}" type="slidenum">
              <a:rPr lang="zh-CN" altLang="en-US" smtClean="0"/>
              <a:t>6</a:t>
            </a:fld>
            <a:endParaRPr lang="zh-CN" altLang="en-US"/>
          </a:p>
        </p:txBody>
      </p:sp>
    </p:spTree>
    <p:extLst>
      <p:ext uri="{BB962C8B-B14F-4D97-AF65-F5344CB8AC3E}">
        <p14:creationId xmlns:p14="http://schemas.microsoft.com/office/powerpoint/2010/main" val="38301024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AE2851C-171D-427D-928F-DDC574460001}" type="slidenum">
              <a:rPr lang="zh-CN" altLang="en-US" smtClean="0"/>
              <a:t>7</a:t>
            </a:fld>
            <a:endParaRPr lang="zh-CN" altLang="en-US"/>
          </a:p>
        </p:txBody>
      </p:sp>
    </p:spTree>
    <p:extLst>
      <p:ext uri="{BB962C8B-B14F-4D97-AF65-F5344CB8AC3E}">
        <p14:creationId xmlns:p14="http://schemas.microsoft.com/office/powerpoint/2010/main" val="3843900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可以当作一个运行在操作系统上的应用</a:t>
            </a:r>
            <a:endParaRPr lang="en-US" altLang="zh-CN" dirty="0"/>
          </a:p>
          <a:p>
            <a:r>
              <a:rPr lang="zh-CN" altLang="en-US" dirty="0"/>
              <a:t>体现的是对操作系统的使用 不是抽象</a:t>
            </a:r>
            <a:endParaRPr lang="en-US" altLang="zh-CN" dirty="0"/>
          </a:p>
          <a:p>
            <a:r>
              <a:rPr lang="zh-CN" altLang="en-US" dirty="0"/>
              <a:t>称为应用程序级的虚拟化技术</a:t>
            </a:r>
            <a:endParaRPr lang="en-US" altLang="zh-CN" dirty="0"/>
          </a:p>
          <a:p>
            <a:endParaRPr lang="en-US" altLang="zh-CN" dirty="0"/>
          </a:p>
          <a:p>
            <a:endParaRPr lang="en-US" altLang="zh-CN" dirty="0"/>
          </a:p>
          <a:p>
            <a:r>
              <a:rPr lang="zh-CN" altLang="en-US" dirty="0"/>
              <a:t>此外还有一个指令集虚拟化</a:t>
            </a:r>
          </a:p>
        </p:txBody>
      </p:sp>
      <p:sp>
        <p:nvSpPr>
          <p:cNvPr id="4" name="灯片编号占位符 3"/>
          <p:cNvSpPr>
            <a:spLocks noGrp="1"/>
          </p:cNvSpPr>
          <p:nvPr>
            <p:ph type="sldNum" sz="quarter" idx="5"/>
          </p:nvPr>
        </p:nvSpPr>
        <p:spPr/>
        <p:txBody>
          <a:bodyPr/>
          <a:lstStyle/>
          <a:p>
            <a:fld id="{DAE2851C-171D-427D-928F-DDC574460001}" type="slidenum">
              <a:rPr lang="zh-CN" altLang="en-US" smtClean="0"/>
              <a:t>10</a:t>
            </a:fld>
            <a:endParaRPr lang="zh-CN" altLang="en-US"/>
          </a:p>
        </p:txBody>
      </p:sp>
    </p:spTree>
    <p:extLst>
      <p:ext uri="{BB962C8B-B14F-4D97-AF65-F5344CB8AC3E}">
        <p14:creationId xmlns:p14="http://schemas.microsoft.com/office/powerpoint/2010/main" val="15414949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一个</a:t>
            </a:r>
            <a:r>
              <a:rPr lang="en-US" altLang="zh-CN" dirty="0"/>
              <a:t>OS</a:t>
            </a:r>
            <a:r>
              <a:rPr lang="zh-CN" altLang="en-US" dirty="0"/>
              <a:t>内核里可以运行多个隔离的虚拟机</a:t>
            </a:r>
          </a:p>
        </p:txBody>
      </p:sp>
      <p:sp>
        <p:nvSpPr>
          <p:cNvPr id="4" name="灯片编号占位符 3"/>
          <p:cNvSpPr>
            <a:spLocks noGrp="1"/>
          </p:cNvSpPr>
          <p:nvPr>
            <p:ph type="sldNum" sz="quarter" idx="5"/>
          </p:nvPr>
        </p:nvSpPr>
        <p:spPr/>
        <p:txBody>
          <a:bodyPr/>
          <a:lstStyle/>
          <a:p>
            <a:fld id="{DAE2851C-171D-427D-928F-DDC574460001}" type="slidenum">
              <a:rPr lang="zh-CN" altLang="en-US" smtClean="0"/>
              <a:t>11</a:t>
            </a:fld>
            <a:endParaRPr lang="zh-CN" altLang="en-US"/>
          </a:p>
        </p:txBody>
      </p:sp>
    </p:spTree>
    <p:extLst>
      <p:ext uri="{BB962C8B-B14F-4D97-AF65-F5344CB8AC3E}">
        <p14:creationId xmlns:p14="http://schemas.microsoft.com/office/powerpoint/2010/main" val="3596065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传统数据中心的三种网络及其技术在虚拟化数据中心仍然有应用</a:t>
            </a:r>
          </a:p>
        </p:txBody>
      </p:sp>
      <p:sp>
        <p:nvSpPr>
          <p:cNvPr id="4" name="灯片编号占位符 3"/>
          <p:cNvSpPr>
            <a:spLocks noGrp="1"/>
          </p:cNvSpPr>
          <p:nvPr>
            <p:ph type="sldNum" sz="quarter" idx="5"/>
          </p:nvPr>
        </p:nvSpPr>
        <p:spPr/>
        <p:txBody>
          <a:bodyPr/>
          <a:lstStyle/>
          <a:p>
            <a:fld id="{DAE2851C-171D-427D-928F-DDC574460001}" type="slidenum">
              <a:rPr lang="zh-CN" altLang="en-US" smtClean="0"/>
              <a:t>21</a:t>
            </a:fld>
            <a:endParaRPr lang="zh-CN" altLang="en-US"/>
          </a:p>
        </p:txBody>
      </p:sp>
    </p:spTree>
    <p:extLst>
      <p:ext uri="{BB962C8B-B14F-4D97-AF65-F5344CB8AC3E}">
        <p14:creationId xmlns:p14="http://schemas.microsoft.com/office/powerpoint/2010/main" val="16034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AE2851C-171D-427D-928F-DDC574460001}" type="slidenum">
              <a:rPr lang="zh-CN" altLang="en-US" smtClean="0"/>
              <a:t>24</a:t>
            </a:fld>
            <a:endParaRPr lang="zh-CN" altLang="en-US"/>
          </a:p>
        </p:txBody>
      </p:sp>
    </p:spTree>
    <p:extLst>
      <p:ext uri="{BB962C8B-B14F-4D97-AF65-F5344CB8AC3E}">
        <p14:creationId xmlns:p14="http://schemas.microsoft.com/office/powerpoint/2010/main" val="414607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AE2851C-171D-427D-928F-DDC574460001}" type="slidenum">
              <a:rPr lang="zh-CN" altLang="en-US" smtClean="0"/>
              <a:t>25</a:t>
            </a:fld>
            <a:endParaRPr lang="zh-CN" altLang="en-US"/>
          </a:p>
        </p:txBody>
      </p:sp>
    </p:spTree>
    <p:extLst>
      <p:ext uri="{BB962C8B-B14F-4D97-AF65-F5344CB8AC3E}">
        <p14:creationId xmlns:p14="http://schemas.microsoft.com/office/powerpoint/2010/main" val="2508413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420455" y="287306"/>
            <a:ext cx="7886700" cy="649110"/>
          </a:xfrm>
        </p:spPr>
        <p:txBody>
          <a:bodyPr>
            <a:normAutofit/>
          </a:bodyPr>
          <a:lstStyle>
            <a:lvl1pPr algn="ctr">
              <a:defRPr sz="2700" b="1">
                <a:solidFill>
                  <a:srgbClr val="6F0E6F"/>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420456" y="1188138"/>
            <a:ext cx="8301514" cy="5183188"/>
          </a:xfrm>
        </p:spPr>
        <p:txBody>
          <a:bodyPr/>
          <a:lstStyle>
            <a:lvl1pPr>
              <a:defRPr sz="1650" b="0">
                <a:solidFill>
                  <a:schemeClr val="tx1"/>
                </a:solidFill>
                <a:latin typeface="微软雅黑" panose="020B0503020204020204" pitchFamily="34" charset="-122"/>
                <a:ea typeface="微软雅黑" panose="020B0503020204020204" pitchFamily="34" charset="-122"/>
              </a:defRPr>
            </a:lvl1pPr>
            <a:lvl2pPr>
              <a:defRPr sz="1500" b="0">
                <a:solidFill>
                  <a:schemeClr val="tx1"/>
                </a:solidFill>
                <a:latin typeface="微软雅黑" panose="020B0503020204020204" pitchFamily="34" charset="-122"/>
                <a:ea typeface="微软雅黑" panose="020B0503020204020204" pitchFamily="34" charset="-122"/>
              </a:defRPr>
            </a:lvl2pPr>
            <a:lvl3pPr>
              <a:defRPr sz="1500" b="0">
                <a:solidFill>
                  <a:schemeClr val="tx1"/>
                </a:solidFill>
                <a:latin typeface="微软雅黑" panose="020B0503020204020204" pitchFamily="34" charset="-122"/>
                <a:ea typeface="微软雅黑" panose="020B0503020204020204" pitchFamily="34" charset="-122"/>
              </a:defRPr>
            </a:lvl3pPr>
            <a:lvl4pPr>
              <a:defRPr sz="1500" b="0">
                <a:solidFill>
                  <a:schemeClr val="tx1"/>
                </a:solidFill>
                <a:latin typeface="微软雅黑" panose="020B0503020204020204" pitchFamily="34" charset="-122"/>
                <a:ea typeface="微软雅黑" panose="020B0503020204020204" pitchFamily="34" charset="-122"/>
              </a:defRPr>
            </a:lvl4pPr>
            <a:lvl5pPr>
              <a:defRPr sz="1500" b="0">
                <a:solidFill>
                  <a:schemeClr val="tx1"/>
                </a:solidFill>
                <a:latin typeface="微软雅黑" panose="020B0503020204020204" pitchFamily="34" charset="-122"/>
                <a:ea typeface="微软雅黑" panose="020B0503020204020204" pitchFamily="34"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6" name="Slide Number Placeholder 5"/>
          <p:cNvSpPr>
            <a:spLocks noGrp="1"/>
          </p:cNvSpPr>
          <p:nvPr>
            <p:ph type="sldNum" sz="quarter" idx="12"/>
          </p:nvPr>
        </p:nvSpPr>
        <p:spPr>
          <a:xfrm>
            <a:off x="8353748" y="6384713"/>
            <a:ext cx="637186" cy="287222"/>
          </a:xfrm>
        </p:spPr>
        <p:txBody>
          <a:bodyPr/>
          <a:lstStyle>
            <a:lvl1pPr algn="r">
              <a:defRPr sz="1650" b="0">
                <a:solidFill>
                  <a:srgbClr val="6F0E6F"/>
                </a:solidFill>
                <a:latin typeface="Arial" panose="020B0604020202020204" pitchFamily="34" charset="0"/>
                <a:ea typeface="微软雅黑" panose="020B0503020204020204" pitchFamily="34" charset="-122"/>
                <a:cs typeface="Arial" panose="020B0604020202020204" pitchFamily="34" charset="0"/>
              </a:defRPr>
            </a:lvl1pPr>
          </a:lstStyle>
          <a:p>
            <a:fld id="{02AE1E35-F495-4665-8CB0-CDD28443F6EA}" type="slidenum">
              <a:rPr lang="zh-CN" altLang="en-US" smtClean="0"/>
              <a:t>‹#›</a:t>
            </a:fld>
            <a:endParaRPr lang="zh-CN" altLang="en-US"/>
          </a:p>
        </p:txBody>
      </p:sp>
      <p:pic>
        <p:nvPicPr>
          <p:cNvPr id="18" name="Picture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8852" y="6195025"/>
            <a:ext cx="419282" cy="525780"/>
          </a:xfrm>
          <a:prstGeom prst="rect">
            <a:avLst/>
          </a:prstGeom>
        </p:spPr>
      </p:pic>
    </p:spTree>
    <p:extLst>
      <p:ext uri="{BB962C8B-B14F-4D97-AF65-F5344CB8AC3E}">
        <p14:creationId xmlns:p14="http://schemas.microsoft.com/office/powerpoint/2010/main" val="3113672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1532454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99839"/>
            <a:ext cx="7772400" cy="2051824"/>
          </a:xfrm>
        </p:spPr>
        <p:txBody>
          <a:bodyPr anchor="ctr" anchorCtr="0">
            <a:normAutofit/>
          </a:bodyPr>
          <a:lstStyle>
            <a:lvl1pPr algn="ctr">
              <a:lnSpc>
                <a:spcPct val="150000"/>
              </a:lnSpc>
              <a:defRPr sz="3600" b="1">
                <a:solidFill>
                  <a:srgbClr val="6F0E6F"/>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316666" y="3883361"/>
            <a:ext cx="4510668" cy="2012795"/>
          </a:xfrm>
        </p:spPr>
        <p:txBody>
          <a:bodyPr anchor="ctr" anchorCtr="0">
            <a:normAutofit/>
          </a:bodyPr>
          <a:lstStyle>
            <a:lvl1pPr marL="0" indent="0" algn="ctr">
              <a:buNone/>
              <a:defRPr sz="1950">
                <a:latin typeface="微软雅黑" panose="020B0503020204020204" pitchFamily="34" charset="-122"/>
                <a:ea typeface="微软雅黑" panose="020B0503020204020204" pitchFamily="34" charset="-122"/>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grpSp>
        <p:nvGrpSpPr>
          <p:cNvPr id="5" name="组合 4"/>
          <p:cNvGrpSpPr>
            <a:grpSpLocks noChangeAspect="1"/>
          </p:cNvGrpSpPr>
          <p:nvPr/>
        </p:nvGrpSpPr>
        <p:grpSpPr>
          <a:xfrm>
            <a:off x="3672000" y="6119716"/>
            <a:ext cx="1800000" cy="566345"/>
            <a:chOff x="2046962" y="6014881"/>
            <a:chExt cx="2288359" cy="720000"/>
          </a:xfrm>
        </p:grpSpPr>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90970" y="6050881"/>
              <a:ext cx="1544351" cy="648000"/>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46962" y="6014881"/>
              <a:ext cx="585611" cy="720000"/>
            </a:xfrm>
            <a:prstGeom prst="rect">
              <a:avLst/>
            </a:prstGeom>
          </p:spPr>
        </p:pic>
      </p:grpSp>
    </p:spTree>
    <p:extLst>
      <p:ext uri="{BB962C8B-B14F-4D97-AF65-F5344CB8AC3E}">
        <p14:creationId xmlns:p14="http://schemas.microsoft.com/office/powerpoint/2010/main" val="1728493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547082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4242509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1"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8" name="Footer Placeholder 7"/>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9" name="Slide Number Placeholder 8"/>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1593827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3" name="Date Placeholder 2"/>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4" name="Footer Placeholder 3"/>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5" name="Slide Number Placeholder 4"/>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913636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3" name="Footer Placeholder 2"/>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4" name="Slide Number Placeholder 3"/>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2050891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8"/>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1975973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6" name="Footer Placeholder 5"/>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7" name="Slide Number Placeholder 6"/>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1810302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a:xfrm>
            <a:off x="628650" y="6356353"/>
            <a:ext cx="2057400" cy="365125"/>
          </a:xfrm>
          <a:prstGeom prst="rect">
            <a:avLst/>
          </a:prstGeom>
        </p:spPr>
        <p:txBody>
          <a:bodyPr/>
          <a:lstStyle/>
          <a:p>
            <a:endParaRPr lang="zh-CN" altLang="en-US"/>
          </a:p>
        </p:txBody>
      </p:sp>
      <p:sp>
        <p:nvSpPr>
          <p:cNvPr id="5" name="Footer Placeholder 4"/>
          <p:cNvSpPr>
            <a:spLocks noGrp="1"/>
          </p:cNvSpPr>
          <p:nvPr>
            <p:ph type="ftr" sz="quarter" idx="11"/>
          </p:nvPr>
        </p:nvSpPr>
        <p:spPr>
          <a:xfrm>
            <a:off x="3028950" y="6356353"/>
            <a:ext cx="3086100" cy="365125"/>
          </a:xfrm>
          <a:prstGeom prst="rect">
            <a:avLst/>
          </a:prstGeom>
        </p:spPr>
        <p:txBody>
          <a:bodyPr/>
          <a:lstStyle/>
          <a:p>
            <a:endParaRPr lang="zh-CN" altLang="en-US"/>
          </a:p>
        </p:txBody>
      </p:sp>
      <p:sp>
        <p:nvSpPr>
          <p:cNvPr id="6" name="Slide Number Placeholder 5"/>
          <p:cNvSpPr>
            <a:spLocks noGrp="1"/>
          </p:cNvSpPr>
          <p:nvPr>
            <p:ph type="sldNum" sz="quarter" idx="12"/>
          </p:nvPr>
        </p:nvSpPr>
        <p:spPr/>
        <p:txBody>
          <a:body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386550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7"/>
            <a:ext cx="7886700" cy="869314"/>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28650" y="1402081"/>
            <a:ext cx="7886700" cy="460248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6" name="Slide Number Placeholder 5"/>
          <p:cNvSpPr>
            <a:spLocks noGrp="1"/>
          </p:cNvSpPr>
          <p:nvPr>
            <p:ph type="sldNum" sz="quarter" idx="4"/>
          </p:nvPr>
        </p:nvSpPr>
        <p:spPr>
          <a:xfrm>
            <a:off x="8040029" y="6434254"/>
            <a:ext cx="475321" cy="287222"/>
          </a:xfrm>
          <a:prstGeom prst="rect">
            <a:avLst/>
          </a:prstGeom>
        </p:spPr>
        <p:txBody>
          <a:bodyPr vert="horz" lIns="91440" tIns="45720" rIns="91440" bIns="45720" rtlCol="0" anchor="ctr"/>
          <a:lstStyle>
            <a:lvl1pPr algn="ctr">
              <a:defRPr sz="1200" b="1">
                <a:solidFill>
                  <a:schemeClr val="bg1"/>
                </a:solidFill>
              </a:defRPr>
            </a:lvl1pPr>
          </a:lstStyle>
          <a:p>
            <a:fld id="{02AE1E35-F495-4665-8CB0-CDD28443F6EA}" type="slidenum">
              <a:rPr lang="zh-CN" altLang="en-US" smtClean="0"/>
              <a:t>‹#›</a:t>
            </a:fld>
            <a:endParaRPr lang="zh-CN" altLang="en-US"/>
          </a:p>
        </p:txBody>
      </p:sp>
    </p:spTree>
    <p:extLst>
      <p:ext uri="{BB962C8B-B14F-4D97-AF65-F5344CB8AC3E}">
        <p14:creationId xmlns:p14="http://schemas.microsoft.com/office/powerpoint/2010/main" val="1772732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685800" rtl="0" eaLnBrk="1" latinLnBrk="0" hangingPunct="1">
        <a:lnSpc>
          <a:spcPct val="90000"/>
        </a:lnSpc>
        <a:spcBef>
          <a:spcPct val="0"/>
        </a:spcBef>
        <a:buNone/>
        <a:defRPr sz="2700" kern="1200">
          <a:solidFill>
            <a:srgbClr val="6A005F"/>
          </a:solidFill>
          <a:latin typeface="黑体" panose="02010609060101010101" pitchFamily="49" charset="-122"/>
          <a:ea typeface="黑体" panose="02010609060101010101" pitchFamily="49" charset="-122"/>
          <a:cs typeface="+mj-cs"/>
        </a:defRPr>
      </a:lvl1pPr>
    </p:titleStyle>
    <p:bodyStyle>
      <a:lvl1pPr marL="171450" indent="-171450" algn="l" defTabSz="685800" rtl="0" eaLnBrk="1" latinLnBrk="0" hangingPunct="1">
        <a:lnSpc>
          <a:spcPts val="216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ts val="2160"/>
        </a:lnSpc>
        <a:spcBef>
          <a:spcPts val="375"/>
        </a:spcBef>
        <a:buFont typeface="Arial" panose="020B0604020202020204" pitchFamily="34" charset="0"/>
        <a:buChar char="•"/>
        <a:defRPr sz="1650" kern="1200">
          <a:solidFill>
            <a:schemeClr val="tx1"/>
          </a:solidFill>
          <a:latin typeface="+mn-lt"/>
          <a:ea typeface="+mn-ea"/>
          <a:cs typeface="+mn-cs"/>
        </a:defRPr>
      </a:lvl2pPr>
      <a:lvl3pPr marL="857250" indent="-171450" algn="l" defTabSz="685800" rtl="0" eaLnBrk="1" latinLnBrk="0" hangingPunct="1">
        <a:lnSpc>
          <a:spcPts val="216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ts val="2160"/>
        </a:lnSpc>
        <a:spcBef>
          <a:spcPts val="375"/>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lnSpc>
          <a:spcPts val="2160"/>
        </a:lnSpc>
        <a:spcBef>
          <a:spcPts val="375"/>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Visio_Drawing.vsdx"/><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30.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虚拟化技术</a:t>
            </a:r>
          </a:p>
        </p:txBody>
      </p:sp>
      <p:sp>
        <p:nvSpPr>
          <p:cNvPr id="3" name="副标题 2"/>
          <p:cNvSpPr>
            <a:spLocks noGrp="1"/>
          </p:cNvSpPr>
          <p:nvPr>
            <p:ph type="subTitle" idx="1"/>
          </p:nvPr>
        </p:nvSpPr>
        <p:spPr/>
        <p:txBody>
          <a:bodyPr/>
          <a:lstStyle/>
          <a:p>
            <a:r>
              <a:rPr lang="zh-CN" altLang="en-US" sz="3600" b="1" dirty="0">
                <a:latin typeface="楷体" panose="02010609060101010101" pitchFamily="49" charset="-122"/>
                <a:ea typeface="楷体" panose="02010609060101010101" pitchFamily="49" charset="-122"/>
              </a:rPr>
              <a:t>李传艺</a:t>
            </a:r>
            <a:endParaRPr lang="en-US" altLang="zh-CN" sz="3200" b="1" dirty="0">
              <a:latin typeface="楷体" panose="02010609060101010101" pitchFamily="49" charset="-122"/>
              <a:ea typeface="楷体" panose="02010609060101010101" pitchFamily="49" charset="-122"/>
            </a:endParaRPr>
          </a:p>
          <a:p>
            <a:r>
              <a:rPr lang="en-US" altLang="zh-CN" sz="2200"/>
              <a:t>2021</a:t>
            </a:r>
            <a:endParaRPr lang="zh-CN" altLang="en-US" sz="2200" dirty="0"/>
          </a:p>
        </p:txBody>
      </p:sp>
      <p:sp>
        <p:nvSpPr>
          <p:cNvPr id="4" name="文本框 3"/>
          <p:cNvSpPr txBox="1"/>
          <p:nvPr/>
        </p:nvSpPr>
        <p:spPr>
          <a:xfrm>
            <a:off x="3455788" y="1038174"/>
            <a:ext cx="2339102" cy="461665"/>
          </a:xfrm>
          <a:prstGeom prst="rect">
            <a:avLst/>
          </a:prstGeom>
          <a:noFill/>
        </p:spPr>
        <p:txBody>
          <a:bodyPr wrap="none" rtlCol="0">
            <a:spAutoFit/>
          </a:bodyPr>
          <a:lstStyle/>
          <a:p>
            <a:pPr algn="ctr"/>
            <a:r>
              <a:rPr lang="zh-CN" altLang="en-US" sz="2400" dirty="0"/>
              <a:t>本三</a:t>
            </a:r>
            <a:r>
              <a:rPr lang="en-US" altLang="zh-CN" sz="2400" dirty="0"/>
              <a:t>《</a:t>
            </a:r>
            <a:r>
              <a:rPr lang="zh-CN" altLang="en-US" sz="2400" dirty="0"/>
              <a:t>云计算</a:t>
            </a:r>
            <a:r>
              <a:rPr lang="en-US" altLang="zh-CN" sz="2400" dirty="0"/>
              <a:t>》</a:t>
            </a:r>
            <a:endParaRPr lang="zh-CN" altLang="en-US" sz="2400" dirty="0"/>
          </a:p>
        </p:txBody>
      </p:sp>
    </p:spTree>
    <p:extLst>
      <p:ext uri="{BB962C8B-B14F-4D97-AF65-F5344CB8AC3E}">
        <p14:creationId xmlns:p14="http://schemas.microsoft.com/office/powerpoint/2010/main" val="2747158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en-US" altLang="zh-CN" dirty="0"/>
              <a:t>JVM——Java</a:t>
            </a:r>
            <a:r>
              <a:rPr lang="zh-CN" altLang="en-US" dirty="0"/>
              <a:t>虚拟机</a:t>
            </a:r>
          </a:p>
        </p:txBody>
      </p:sp>
      <p:sp>
        <p:nvSpPr>
          <p:cNvPr id="3" name="内容占位符 2"/>
          <p:cNvSpPr>
            <a:spLocks noGrp="1"/>
          </p:cNvSpPr>
          <p:nvPr>
            <p:ph idx="1"/>
          </p:nvPr>
        </p:nvSpPr>
        <p:spPr/>
        <p:txBody>
          <a:bodyPr/>
          <a:lstStyle/>
          <a:p>
            <a:r>
              <a:rPr lang="zh-CN" altLang="en-US" dirty="0"/>
              <a:t>类装载器子系统</a:t>
            </a:r>
            <a:r>
              <a:rPr lang="en-US" altLang="zh-CN" dirty="0"/>
              <a:t>Class Loader</a:t>
            </a:r>
          </a:p>
          <a:p>
            <a:pPr lvl="1"/>
            <a:r>
              <a:rPr lang="zh-CN" altLang="en-US" dirty="0"/>
              <a:t>读取、链接、初始化</a:t>
            </a:r>
            <a:endParaRPr lang="en-US" altLang="zh-CN" dirty="0"/>
          </a:p>
          <a:p>
            <a:r>
              <a:rPr lang="zh-CN" altLang="en-US" dirty="0"/>
              <a:t>运行时数据区</a:t>
            </a:r>
            <a:r>
              <a:rPr lang="en-US" altLang="zh-CN" dirty="0"/>
              <a:t>Runtime Data Area</a:t>
            </a:r>
          </a:p>
          <a:p>
            <a:pPr lvl="1"/>
            <a:r>
              <a:rPr lang="zh-CN" altLang="en-US" dirty="0"/>
              <a:t>程序计数器</a:t>
            </a:r>
            <a:r>
              <a:rPr lang="en-US" altLang="zh-CN" dirty="0"/>
              <a:t>Program Counter Register</a:t>
            </a:r>
          </a:p>
          <a:p>
            <a:pPr lvl="1"/>
            <a:r>
              <a:rPr lang="en-US" altLang="zh-CN" dirty="0"/>
              <a:t>Java</a:t>
            </a:r>
            <a:r>
              <a:rPr lang="zh-CN" altLang="en-US" dirty="0"/>
              <a:t>栈</a:t>
            </a:r>
            <a:r>
              <a:rPr lang="en-US" altLang="zh-CN" dirty="0"/>
              <a:t>Java Virtual Machine Stacks</a:t>
            </a:r>
          </a:p>
          <a:p>
            <a:pPr lvl="1"/>
            <a:r>
              <a:rPr lang="zh-CN" altLang="en-US" dirty="0"/>
              <a:t>本地方法栈（</a:t>
            </a:r>
            <a:r>
              <a:rPr lang="en-US" altLang="zh-CN" dirty="0"/>
              <a:t>Native Method Stack</a:t>
            </a:r>
            <a:r>
              <a:rPr lang="zh-CN" altLang="en-US" dirty="0"/>
              <a:t>）</a:t>
            </a:r>
            <a:endParaRPr lang="en-US" altLang="zh-CN" dirty="0"/>
          </a:p>
          <a:p>
            <a:pPr lvl="1"/>
            <a:r>
              <a:rPr lang="en-US" altLang="zh-CN" dirty="0"/>
              <a:t>Java</a:t>
            </a:r>
            <a:r>
              <a:rPr lang="zh-CN" altLang="en-US" dirty="0"/>
              <a:t>堆（</a:t>
            </a:r>
            <a:r>
              <a:rPr lang="en-US" altLang="zh-CN" dirty="0"/>
              <a:t>Java Heap</a:t>
            </a:r>
            <a:r>
              <a:rPr lang="zh-CN" altLang="en-US" dirty="0"/>
              <a:t>）</a:t>
            </a:r>
            <a:endParaRPr lang="en-US" altLang="zh-CN" dirty="0"/>
          </a:p>
          <a:p>
            <a:pPr lvl="1"/>
            <a:r>
              <a:rPr lang="zh-CN" altLang="en-US" dirty="0"/>
              <a:t>方法区（</a:t>
            </a:r>
            <a:r>
              <a:rPr lang="en-US" altLang="zh-CN" dirty="0"/>
              <a:t>Method Area</a:t>
            </a:r>
            <a:r>
              <a:rPr lang="zh-CN" altLang="en-US" dirty="0"/>
              <a:t>）</a:t>
            </a:r>
            <a:endParaRPr lang="en-US" altLang="zh-CN" dirty="0"/>
          </a:p>
          <a:p>
            <a:pPr lvl="1"/>
            <a:r>
              <a:rPr lang="zh-CN" altLang="en-US" dirty="0"/>
              <a:t>直接内存（</a:t>
            </a:r>
            <a:r>
              <a:rPr lang="en-US" altLang="zh-CN" dirty="0"/>
              <a:t>Direct Memory</a:t>
            </a:r>
            <a:r>
              <a:rPr lang="zh-CN" altLang="en-US" dirty="0"/>
              <a:t>）</a:t>
            </a:r>
            <a:endParaRPr lang="en-US" altLang="zh-CN" dirty="0"/>
          </a:p>
          <a:p>
            <a:r>
              <a:rPr lang="zh-CN" altLang="en-US" dirty="0"/>
              <a:t>执行引擎</a:t>
            </a:r>
            <a:r>
              <a:rPr lang="en-US" altLang="zh-CN" dirty="0"/>
              <a:t>Execution Engine</a:t>
            </a:r>
          </a:p>
          <a:p>
            <a:endParaRPr lang="en-US" altLang="zh-CN" dirty="0"/>
          </a:p>
        </p:txBody>
      </p:sp>
      <p:sp>
        <p:nvSpPr>
          <p:cNvPr id="15" name="灯片编号占位符 14"/>
          <p:cNvSpPr>
            <a:spLocks noGrp="1"/>
          </p:cNvSpPr>
          <p:nvPr>
            <p:ph type="sldNum" sz="quarter" idx="12"/>
          </p:nvPr>
        </p:nvSpPr>
        <p:spPr/>
        <p:txBody>
          <a:bodyPr/>
          <a:lstStyle/>
          <a:p>
            <a:fld id="{02AE1E35-F495-4665-8CB0-CDD28443F6EA}" type="slidenum">
              <a:rPr lang="zh-CN" altLang="en-US" smtClean="0"/>
              <a:t>10</a:t>
            </a:fld>
            <a:endParaRPr lang="zh-CN" altLang="en-US"/>
          </a:p>
        </p:txBody>
      </p:sp>
      <p:pic>
        <p:nvPicPr>
          <p:cNvPr id="4" name="图片 3">
            <a:extLst>
              <a:ext uri="{FF2B5EF4-FFF2-40B4-BE49-F238E27FC236}">
                <a16:creationId xmlns:a16="http://schemas.microsoft.com/office/drawing/2014/main" id="{810A8A26-A73F-4DE3-9145-30A68B1DCA93}"/>
              </a:ext>
            </a:extLst>
          </p:cNvPr>
          <p:cNvPicPr>
            <a:picLocks noChangeAspect="1"/>
          </p:cNvPicPr>
          <p:nvPr/>
        </p:nvPicPr>
        <p:blipFill>
          <a:blip r:embed="rId3"/>
          <a:stretch>
            <a:fillRect/>
          </a:stretch>
        </p:blipFill>
        <p:spPr>
          <a:xfrm>
            <a:off x="4571211" y="1003472"/>
            <a:ext cx="4329151" cy="3816276"/>
          </a:xfrm>
          <a:prstGeom prst="rect">
            <a:avLst/>
          </a:prstGeom>
        </p:spPr>
      </p:pic>
      <p:sp>
        <p:nvSpPr>
          <p:cNvPr id="6" name="矩形 5">
            <a:extLst>
              <a:ext uri="{FF2B5EF4-FFF2-40B4-BE49-F238E27FC236}">
                <a16:creationId xmlns:a16="http://schemas.microsoft.com/office/drawing/2014/main" id="{2287C929-3480-40B1-8A96-0E7A10779EAA}"/>
              </a:ext>
            </a:extLst>
          </p:cNvPr>
          <p:cNvSpPr/>
          <p:nvPr/>
        </p:nvSpPr>
        <p:spPr>
          <a:xfrm>
            <a:off x="5627790" y="5463020"/>
            <a:ext cx="1107996" cy="369332"/>
          </a:xfrm>
          <a:prstGeom prst="rect">
            <a:avLst/>
          </a:prstGeom>
          <a:solidFill>
            <a:srgbClr val="FF0000"/>
          </a:solidFill>
        </p:spPr>
        <p:txBody>
          <a:bodyPr wrap="none">
            <a:spAutoFit/>
          </a:bodyPr>
          <a:lstStyle/>
          <a:p>
            <a:r>
              <a:rPr lang="zh-CN" altLang="en-US" dirty="0">
                <a:solidFill>
                  <a:schemeClr val="bg1"/>
                </a:solidFill>
              </a:rPr>
              <a:t>操作系统</a:t>
            </a:r>
          </a:p>
        </p:txBody>
      </p:sp>
      <p:sp>
        <p:nvSpPr>
          <p:cNvPr id="5" name="矩形 4">
            <a:extLst>
              <a:ext uri="{FF2B5EF4-FFF2-40B4-BE49-F238E27FC236}">
                <a16:creationId xmlns:a16="http://schemas.microsoft.com/office/drawing/2014/main" id="{B77280FC-320F-402F-B8F7-1144D07E44AE}"/>
              </a:ext>
            </a:extLst>
          </p:cNvPr>
          <p:cNvSpPr/>
          <p:nvPr/>
        </p:nvSpPr>
        <p:spPr>
          <a:xfrm>
            <a:off x="4660837" y="6186660"/>
            <a:ext cx="3182281" cy="369332"/>
          </a:xfrm>
          <a:prstGeom prst="rect">
            <a:avLst/>
          </a:prstGeom>
        </p:spPr>
        <p:txBody>
          <a:bodyPr wrap="none">
            <a:spAutoFit/>
          </a:bodyPr>
          <a:lstStyle/>
          <a:p>
            <a:r>
              <a:rPr lang="en-US" altLang="zh-CN" dirty="0"/>
              <a:t>CPU</a:t>
            </a:r>
            <a:r>
              <a:rPr lang="zh-CN" altLang="en-US" dirty="0"/>
              <a:t>，内存，存储，</a:t>
            </a:r>
            <a:r>
              <a:rPr lang="en-US" altLang="zh-CN" dirty="0"/>
              <a:t>I/O</a:t>
            </a:r>
            <a:r>
              <a:rPr lang="zh-CN" altLang="en-US" dirty="0"/>
              <a:t>，网络</a:t>
            </a:r>
          </a:p>
        </p:txBody>
      </p:sp>
      <p:sp>
        <p:nvSpPr>
          <p:cNvPr id="8" name="矩形 7">
            <a:extLst>
              <a:ext uri="{FF2B5EF4-FFF2-40B4-BE49-F238E27FC236}">
                <a16:creationId xmlns:a16="http://schemas.microsoft.com/office/drawing/2014/main" id="{1F7B40D8-7842-4863-ADB5-CEC7377F8E7A}"/>
              </a:ext>
            </a:extLst>
          </p:cNvPr>
          <p:cNvSpPr/>
          <p:nvPr/>
        </p:nvSpPr>
        <p:spPr>
          <a:xfrm>
            <a:off x="330740" y="1067838"/>
            <a:ext cx="8660194" cy="3698241"/>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1EDB25C-E893-4869-81FA-8C6D59F93198}"/>
              </a:ext>
            </a:extLst>
          </p:cNvPr>
          <p:cNvSpPr/>
          <p:nvPr/>
        </p:nvSpPr>
        <p:spPr>
          <a:xfrm>
            <a:off x="4017213" y="4774148"/>
            <a:ext cx="1107996" cy="369332"/>
          </a:xfrm>
          <a:prstGeom prst="rect">
            <a:avLst/>
          </a:prstGeom>
          <a:solidFill>
            <a:schemeClr val="tx1"/>
          </a:solidFill>
        </p:spPr>
        <p:txBody>
          <a:bodyPr wrap="none">
            <a:spAutoFit/>
          </a:bodyPr>
          <a:lstStyle/>
          <a:p>
            <a:r>
              <a:rPr lang="zh-CN" altLang="en-US" dirty="0">
                <a:solidFill>
                  <a:schemeClr val="bg1"/>
                </a:solidFill>
              </a:rPr>
              <a:t>普通程序</a:t>
            </a:r>
          </a:p>
        </p:txBody>
      </p:sp>
      <p:sp>
        <p:nvSpPr>
          <p:cNvPr id="9" name="箭头: 直角上 8">
            <a:extLst>
              <a:ext uri="{FF2B5EF4-FFF2-40B4-BE49-F238E27FC236}">
                <a16:creationId xmlns:a16="http://schemas.microsoft.com/office/drawing/2014/main" id="{FBA45F6F-39C8-4FA9-B72A-E75909220DD8}"/>
              </a:ext>
            </a:extLst>
          </p:cNvPr>
          <p:cNvSpPr/>
          <p:nvPr/>
        </p:nvSpPr>
        <p:spPr>
          <a:xfrm rot="5400000">
            <a:off x="4775202" y="4893448"/>
            <a:ext cx="570776" cy="1107996"/>
          </a:xfrm>
          <a:prstGeom prst="bentUpArrow">
            <a:avLst>
              <a:gd name="adj1" fmla="val 11578"/>
              <a:gd name="adj2" fmla="val 15191"/>
              <a:gd name="adj3" fmla="val 322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上 10">
            <a:extLst>
              <a:ext uri="{FF2B5EF4-FFF2-40B4-BE49-F238E27FC236}">
                <a16:creationId xmlns:a16="http://schemas.microsoft.com/office/drawing/2014/main" id="{745664F0-70B7-47C7-89A4-1538A176BB41}"/>
              </a:ext>
            </a:extLst>
          </p:cNvPr>
          <p:cNvSpPr/>
          <p:nvPr/>
        </p:nvSpPr>
        <p:spPr>
          <a:xfrm>
            <a:off x="5935354" y="5949018"/>
            <a:ext cx="492868" cy="233332"/>
          </a:xfrm>
          <a:prstGeom prst="upArrow">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E86398E1-0048-4C52-84DD-151CF10315E8}"/>
              </a:ext>
            </a:extLst>
          </p:cNvPr>
          <p:cNvSpPr/>
          <p:nvPr/>
        </p:nvSpPr>
        <p:spPr>
          <a:xfrm>
            <a:off x="992763" y="5548168"/>
            <a:ext cx="2523448" cy="369332"/>
          </a:xfrm>
          <a:prstGeom prst="rect">
            <a:avLst/>
          </a:prstGeom>
        </p:spPr>
        <p:txBody>
          <a:bodyPr wrap="none">
            <a:spAutoFit/>
          </a:bodyPr>
          <a:lstStyle/>
          <a:p>
            <a:r>
              <a:rPr lang="zh-CN" altLang="en-US" dirty="0"/>
              <a:t>应用程序级虚拟化技术</a:t>
            </a:r>
          </a:p>
        </p:txBody>
      </p:sp>
    </p:spTree>
    <p:extLst>
      <p:ext uri="{BB962C8B-B14F-4D97-AF65-F5344CB8AC3E}">
        <p14:creationId xmlns:p14="http://schemas.microsoft.com/office/powerpoint/2010/main" val="3072187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p:bldP spid="8" grpId="0" animBg="1"/>
      <p:bldP spid="10" grpId="0" animBg="1"/>
      <p:bldP spid="9" grpId="0" animBg="1"/>
      <p:bldP spid="11" grpId="0" animBg="1"/>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操作系统级虚拟化</a:t>
            </a:r>
          </a:p>
        </p:txBody>
      </p:sp>
      <p:sp>
        <p:nvSpPr>
          <p:cNvPr id="3" name="内容占位符 2"/>
          <p:cNvSpPr>
            <a:spLocks noGrp="1"/>
          </p:cNvSpPr>
          <p:nvPr>
            <p:ph idx="1"/>
          </p:nvPr>
        </p:nvSpPr>
        <p:spPr/>
        <p:txBody>
          <a:bodyPr/>
          <a:lstStyle/>
          <a:p>
            <a:r>
              <a:rPr lang="zh-CN" altLang="en-US" dirty="0"/>
              <a:t>看作是“寄居虚拟化”的一种</a:t>
            </a:r>
            <a:endParaRPr lang="en-US" altLang="zh-CN" dirty="0"/>
          </a:p>
          <a:p>
            <a:r>
              <a:rPr lang="zh-CN" altLang="en-US" dirty="0"/>
              <a:t>没有</a:t>
            </a:r>
            <a:r>
              <a:rPr lang="en-US" altLang="zh-CN" dirty="0"/>
              <a:t>Hypervisor/VMM</a:t>
            </a:r>
          </a:p>
          <a:p>
            <a:r>
              <a:rPr lang="zh-CN" altLang="en-US" dirty="0"/>
              <a:t>在操作系统中插入一个虚拟化层</a:t>
            </a:r>
            <a:endParaRPr lang="en-US" altLang="zh-CN" dirty="0"/>
          </a:p>
          <a:p>
            <a:r>
              <a:rPr lang="zh-CN" altLang="en-US" dirty="0"/>
              <a:t>在同一个操作系统内核内，运行多个虚拟机</a:t>
            </a:r>
            <a:endParaRPr lang="en-US" altLang="zh-CN" dirty="0"/>
          </a:p>
          <a:p>
            <a:endParaRPr lang="en-US" altLang="zh-CN" dirty="0"/>
          </a:p>
          <a:p>
            <a:endParaRPr lang="en-US" altLang="zh-CN" dirty="0"/>
          </a:p>
          <a:p>
            <a:pPr algn="r"/>
            <a:endParaRPr lang="en-US" altLang="zh-CN" dirty="0"/>
          </a:p>
        </p:txBody>
      </p:sp>
      <p:grpSp>
        <p:nvGrpSpPr>
          <p:cNvPr id="4" name="组合 3"/>
          <p:cNvGrpSpPr/>
          <p:nvPr/>
        </p:nvGrpSpPr>
        <p:grpSpPr>
          <a:xfrm>
            <a:off x="5592763" y="1188138"/>
            <a:ext cx="2878137" cy="1635366"/>
            <a:chOff x="2271656" y="1424101"/>
            <a:chExt cx="4383655" cy="3286920"/>
          </a:xfrm>
        </p:grpSpPr>
        <p:sp>
          <p:nvSpPr>
            <p:cNvPr id="5" name="矩形 4"/>
            <p:cNvSpPr/>
            <p:nvPr/>
          </p:nvSpPr>
          <p:spPr>
            <a:xfrm>
              <a:off x="2271656"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6" name="矩形 5"/>
            <p:cNvSpPr/>
            <p:nvPr/>
          </p:nvSpPr>
          <p:spPr>
            <a:xfrm>
              <a:off x="3803083"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7" name="矩形 6"/>
            <p:cNvSpPr/>
            <p:nvPr/>
          </p:nvSpPr>
          <p:spPr>
            <a:xfrm>
              <a:off x="5334511"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9" name="矩形 8"/>
            <p:cNvSpPr/>
            <p:nvPr/>
          </p:nvSpPr>
          <p:spPr>
            <a:xfrm>
              <a:off x="2271656" y="3885409"/>
              <a:ext cx="4383653" cy="8256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物理机（底层硬件）</a:t>
              </a:r>
            </a:p>
          </p:txBody>
        </p:sp>
      </p:grpSp>
      <p:sp>
        <p:nvSpPr>
          <p:cNvPr id="10" name="矩形 9"/>
          <p:cNvSpPr/>
          <p:nvPr/>
        </p:nvSpPr>
        <p:spPr>
          <a:xfrm>
            <a:off x="5592763" y="2111340"/>
            <a:ext cx="2878136" cy="2880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主机操作系统</a:t>
            </a:r>
          </a:p>
        </p:txBody>
      </p:sp>
      <p:sp>
        <p:nvSpPr>
          <p:cNvPr id="11" name="矩形 10"/>
          <p:cNvSpPr/>
          <p:nvPr/>
        </p:nvSpPr>
        <p:spPr>
          <a:xfrm>
            <a:off x="5592763" y="1670711"/>
            <a:ext cx="2878136" cy="41077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Hypervisor</a:t>
            </a:r>
            <a:endParaRPr lang="zh-CN" altLang="en-US" sz="1400" dirty="0"/>
          </a:p>
        </p:txBody>
      </p:sp>
      <p:pic>
        <p:nvPicPr>
          <p:cNvPr id="12" name="图片 11"/>
          <p:cNvPicPr>
            <a:picLocks noChangeAspect="1"/>
          </p:cNvPicPr>
          <p:nvPr/>
        </p:nvPicPr>
        <p:blipFill>
          <a:blip r:embed="rId3"/>
          <a:stretch>
            <a:fillRect/>
          </a:stretch>
        </p:blipFill>
        <p:spPr>
          <a:xfrm>
            <a:off x="472228" y="2647950"/>
            <a:ext cx="5114056" cy="3568700"/>
          </a:xfrm>
          <a:prstGeom prst="rect">
            <a:avLst/>
          </a:prstGeom>
        </p:spPr>
      </p:pic>
      <p:sp>
        <p:nvSpPr>
          <p:cNvPr id="13" name="矩形 12"/>
          <p:cNvSpPr/>
          <p:nvPr/>
        </p:nvSpPr>
        <p:spPr>
          <a:xfrm>
            <a:off x="5638056" y="3338787"/>
            <a:ext cx="3404344" cy="2308324"/>
          </a:xfrm>
          <a:prstGeom prst="rect">
            <a:avLst/>
          </a:prstGeom>
        </p:spPr>
        <p:txBody>
          <a:bodyPr wrap="square">
            <a:spAutoFit/>
          </a:bodyPr>
          <a:lstStyle/>
          <a:p>
            <a:r>
              <a:rPr lang="zh-CN" altLang="en-US" dirty="0"/>
              <a:t>称为：</a:t>
            </a:r>
            <a:endParaRPr lang="en-US" altLang="zh-CN" dirty="0"/>
          </a:p>
          <a:p>
            <a:r>
              <a:rPr lang="zh-CN" altLang="en-US" dirty="0"/>
              <a:t>虚拟执行环境</a:t>
            </a:r>
            <a:endParaRPr lang="en-US" altLang="zh-CN" dirty="0"/>
          </a:p>
          <a:p>
            <a:r>
              <a:rPr lang="en-US" altLang="zh-CN" dirty="0"/>
              <a:t>(Virtual Execution Environment)</a:t>
            </a:r>
          </a:p>
          <a:p>
            <a:r>
              <a:rPr lang="zh-CN" altLang="en-US" dirty="0"/>
              <a:t>或</a:t>
            </a:r>
            <a:endParaRPr lang="en-US" altLang="zh-CN" dirty="0"/>
          </a:p>
          <a:p>
            <a:r>
              <a:rPr lang="zh-CN" altLang="en-US" dirty="0"/>
              <a:t>虚拟专用系统</a:t>
            </a:r>
            <a:endParaRPr lang="en-US" altLang="zh-CN" dirty="0"/>
          </a:p>
          <a:p>
            <a:r>
              <a:rPr lang="en-US" altLang="zh-CN" dirty="0"/>
              <a:t>(Virtual Private System)</a:t>
            </a:r>
          </a:p>
          <a:p>
            <a:r>
              <a:rPr lang="zh-CN" altLang="en-US" dirty="0"/>
              <a:t>或</a:t>
            </a:r>
            <a:endParaRPr lang="en-US" altLang="zh-CN" dirty="0"/>
          </a:p>
          <a:p>
            <a:r>
              <a:rPr lang="zh-CN" altLang="en-US" dirty="0"/>
              <a:t>容器</a:t>
            </a:r>
            <a:endParaRPr lang="en-US" altLang="zh-CN" dirty="0"/>
          </a:p>
        </p:txBody>
      </p:sp>
      <p:sp>
        <p:nvSpPr>
          <p:cNvPr id="8" name="灯片编号占位符 7"/>
          <p:cNvSpPr>
            <a:spLocks noGrp="1"/>
          </p:cNvSpPr>
          <p:nvPr>
            <p:ph type="sldNum" sz="quarter" idx="12"/>
          </p:nvPr>
        </p:nvSpPr>
        <p:spPr/>
        <p:txBody>
          <a:bodyPr/>
          <a:lstStyle/>
          <a:p>
            <a:fld id="{02AE1E35-F495-4665-8CB0-CDD28443F6EA}" type="slidenum">
              <a:rPr lang="zh-CN" altLang="en-US" smtClean="0"/>
              <a:t>11</a:t>
            </a:fld>
            <a:endParaRPr lang="zh-CN" altLang="en-US"/>
          </a:p>
        </p:txBody>
      </p:sp>
    </p:spTree>
    <p:extLst>
      <p:ext uri="{BB962C8B-B14F-4D97-AF65-F5344CB8AC3E}">
        <p14:creationId xmlns:p14="http://schemas.microsoft.com/office/powerpoint/2010/main" val="588822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操作系统级虚拟化优缺点</a:t>
            </a:r>
          </a:p>
        </p:txBody>
      </p:sp>
      <p:sp>
        <p:nvSpPr>
          <p:cNvPr id="3" name="内容占位符 2"/>
          <p:cNvSpPr>
            <a:spLocks noGrp="1"/>
          </p:cNvSpPr>
          <p:nvPr>
            <p:ph idx="1"/>
          </p:nvPr>
        </p:nvSpPr>
        <p:spPr/>
        <p:txBody>
          <a:bodyPr/>
          <a:lstStyle/>
          <a:p>
            <a:r>
              <a:rPr lang="zh-CN" altLang="en-US" dirty="0"/>
              <a:t>优点</a:t>
            </a:r>
            <a:endParaRPr lang="en-US" altLang="zh-CN" dirty="0"/>
          </a:p>
          <a:p>
            <a:pPr lvl="1"/>
            <a:r>
              <a:rPr lang="zh-CN" altLang="en-US" dirty="0">
                <a:solidFill>
                  <a:srgbClr val="FF0000"/>
                </a:solidFill>
              </a:rPr>
              <a:t>最小的启动或停止开销，资源需求低，可扩展性强</a:t>
            </a:r>
            <a:endParaRPr lang="en-US" altLang="zh-CN" dirty="0">
              <a:solidFill>
                <a:srgbClr val="FF0000"/>
              </a:solidFill>
            </a:endParaRPr>
          </a:p>
          <a:p>
            <a:pPr lvl="1"/>
            <a:r>
              <a:rPr lang="zh-CN" altLang="en-US" dirty="0">
                <a:solidFill>
                  <a:srgbClr val="FF0000"/>
                </a:solidFill>
              </a:rPr>
              <a:t>需要时，可同步虚拟机与宿主操作系统环境状态的变化</a:t>
            </a:r>
            <a:endParaRPr lang="en-US" altLang="zh-CN" dirty="0">
              <a:solidFill>
                <a:srgbClr val="FF0000"/>
              </a:solidFill>
            </a:endParaRPr>
          </a:p>
          <a:p>
            <a:pPr lvl="1"/>
            <a:r>
              <a:rPr lang="zh-CN" altLang="en-US" dirty="0"/>
              <a:t>设计方法</a:t>
            </a:r>
            <a:endParaRPr lang="en-US" altLang="zh-CN" dirty="0"/>
          </a:p>
          <a:p>
            <a:pPr lvl="2"/>
            <a:r>
              <a:rPr lang="zh-CN" altLang="en-US" dirty="0"/>
              <a:t>在同一台物理机上的操作系统级虚拟机</a:t>
            </a:r>
            <a:r>
              <a:rPr lang="zh-CN" altLang="en-US" dirty="0">
                <a:solidFill>
                  <a:srgbClr val="FF0000"/>
                </a:solidFill>
              </a:rPr>
              <a:t>共享同一个操作系统内核</a:t>
            </a:r>
            <a:endParaRPr lang="en-US" altLang="zh-CN" dirty="0">
              <a:solidFill>
                <a:srgbClr val="FF0000"/>
              </a:solidFill>
            </a:endParaRPr>
          </a:p>
          <a:p>
            <a:pPr lvl="2"/>
            <a:r>
              <a:rPr lang="zh-CN" altLang="en-US" dirty="0"/>
              <a:t>虚拟化层中允许虚拟机中进程访问尽可能多的主机资源</a:t>
            </a:r>
            <a:endParaRPr lang="en-US" altLang="zh-CN" dirty="0"/>
          </a:p>
          <a:p>
            <a:pPr lvl="1"/>
            <a:endParaRPr lang="en-US" altLang="zh-CN" dirty="0"/>
          </a:p>
          <a:p>
            <a:r>
              <a:rPr lang="zh-CN" altLang="en-US" dirty="0"/>
              <a:t>缺点</a:t>
            </a:r>
            <a:endParaRPr lang="en-US" altLang="zh-CN" dirty="0"/>
          </a:p>
          <a:p>
            <a:pPr lvl="1"/>
            <a:r>
              <a:rPr lang="zh-CN" altLang="en-US" dirty="0">
                <a:solidFill>
                  <a:srgbClr val="FF0000"/>
                </a:solidFill>
              </a:rPr>
              <a:t>同一个容器中的操作系统级虚拟机必须使用相同的客户操作系统</a:t>
            </a:r>
            <a:endParaRPr lang="en-US" altLang="zh-CN" dirty="0">
              <a:solidFill>
                <a:srgbClr val="FF0000"/>
              </a:solidFill>
            </a:endParaRPr>
          </a:p>
          <a:p>
            <a:pPr lvl="1"/>
            <a:r>
              <a:rPr lang="zh-CN" altLang="en-US" dirty="0">
                <a:solidFill>
                  <a:srgbClr val="FF0000"/>
                </a:solidFill>
              </a:rPr>
              <a:t>资源隔离较差</a:t>
            </a:r>
            <a:endParaRPr lang="en-US" altLang="zh-CN" dirty="0">
              <a:solidFill>
                <a:srgbClr val="FF0000"/>
              </a:solidFill>
            </a:endParaRPr>
          </a:p>
          <a:p>
            <a:endParaRPr lang="en-US" altLang="zh-CN" dirty="0"/>
          </a:p>
          <a:p>
            <a:r>
              <a:rPr lang="zh-CN" altLang="en-US" dirty="0"/>
              <a:t>进一步：</a:t>
            </a:r>
            <a:r>
              <a:rPr lang="en-US" altLang="zh-CN" dirty="0"/>
              <a:t>Docker</a:t>
            </a:r>
            <a:r>
              <a:rPr lang="zh-CN" altLang="en-US" dirty="0"/>
              <a:t>引擎和</a:t>
            </a:r>
            <a:r>
              <a:rPr lang="en-US" altLang="zh-CN" dirty="0"/>
              <a:t>Docker</a:t>
            </a:r>
            <a:r>
              <a:rPr lang="zh-CN" altLang="en-US" dirty="0"/>
              <a:t>容器</a:t>
            </a:r>
            <a:endParaRPr lang="en-US" altLang="zh-CN" dirty="0"/>
          </a:p>
          <a:p>
            <a:pPr lvl="1"/>
            <a:r>
              <a:rPr lang="en-US" altLang="zh-CN" dirty="0"/>
              <a:t>Docker</a:t>
            </a:r>
            <a:r>
              <a:rPr lang="zh-CN" altLang="en-US" dirty="0"/>
              <a:t>引擎实现了一个高级</a:t>
            </a:r>
            <a:r>
              <a:rPr lang="en-US" altLang="zh-CN" dirty="0"/>
              <a:t>API</a:t>
            </a:r>
            <a:r>
              <a:rPr lang="zh-CN" altLang="en-US" dirty="0"/>
              <a:t>提供轻量级的容器，以隔离的方式运行软件进程</a:t>
            </a:r>
            <a:endParaRPr lang="en-US" altLang="zh-CN" dirty="0"/>
          </a:p>
          <a:p>
            <a:pPr lvl="1"/>
            <a:r>
              <a:rPr lang="en-US" altLang="zh-CN" dirty="0"/>
              <a:t>Docker</a:t>
            </a:r>
            <a:r>
              <a:rPr lang="zh-CN" altLang="en-US" dirty="0"/>
              <a:t>容器与传统虚拟机不同：不使用客户操作系统，包含应用程序及二进制文件和库</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12</a:t>
            </a:fld>
            <a:endParaRPr lang="zh-CN" altLang="en-US"/>
          </a:p>
        </p:txBody>
      </p:sp>
    </p:spTree>
    <p:extLst>
      <p:ext uri="{BB962C8B-B14F-4D97-AF65-F5344CB8AC3E}">
        <p14:creationId xmlns:p14="http://schemas.microsoft.com/office/powerpoint/2010/main" val="3218098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不同层次虚拟化的对比</a:t>
            </a:r>
          </a:p>
        </p:txBody>
      </p:sp>
      <p:sp>
        <p:nvSpPr>
          <p:cNvPr id="3" name="内容占位符 2"/>
          <p:cNvSpPr>
            <a:spLocks noGrp="1"/>
          </p:cNvSpPr>
          <p:nvPr>
            <p:ph idx="1"/>
          </p:nvPr>
        </p:nvSpPr>
        <p:spPr/>
        <p:txBody>
          <a:bodyPr/>
          <a:lstStyle/>
          <a:p>
            <a:r>
              <a:rPr lang="zh-CN" altLang="en-US" dirty="0"/>
              <a:t>实现复杂度：实现虚拟化的开销</a:t>
            </a:r>
            <a:endParaRPr lang="en-US" altLang="zh-CN" dirty="0"/>
          </a:p>
          <a:p>
            <a:r>
              <a:rPr lang="zh-CN" altLang="en-US" dirty="0"/>
              <a:t>应用程序隔离性：隔离分配给不同虚拟机的资源的难度</a:t>
            </a:r>
          </a:p>
        </p:txBody>
      </p:sp>
      <p:pic>
        <p:nvPicPr>
          <p:cNvPr id="4" name="Picture 3" descr="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286" y="2846586"/>
            <a:ext cx="7499350" cy="2758876"/>
          </a:xfrm>
          <a:prstGeom prst="rect">
            <a:avLst/>
          </a:prstGeom>
          <a:noFill/>
          <a:extLst>
            <a:ext uri="{909E8E84-426E-40DD-AFC4-6F175D3DCCD1}">
              <a14:hiddenFill xmlns:a14="http://schemas.microsoft.com/office/drawing/2010/main">
                <a:solidFill>
                  <a:srgbClr val="FFFFFF"/>
                </a:solidFill>
              </a14:hiddenFill>
            </a:ext>
          </a:extLst>
        </p:spPr>
      </p:pic>
      <p:sp>
        <p:nvSpPr>
          <p:cNvPr id="5" name="五角星 4"/>
          <p:cNvSpPr/>
          <p:nvPr/>
        </p:nvSpPr>
        <p:spPr>
          <a:xfrm>
            <a:off x="876300" y="4060963"/>
            <a:ext cx="215900" cy="207272"/>
          </a:xfrm>
          <a:prstGeom prst="star5">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sp>
        <p:nvSpPr>
          <p:cNvPr id="7" name="五角星 6"/>
          <p:cNvSpPr/>
          <p:nvPr/>
        </p:nvSpPr>
        <p:spPr>
          <a:xfrm>
            <a:off x="876300" y="4416321"/>
            <a:ext cx="215900" cy="207272"/>
          </a:xfrm>
          <a:prstGeom prst="star5">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nvPr>
        </p:nvSpPr>
        <p:spPr/>
        <p:txBody>
          <a:bodyPr/>
          <a:lstStyle/>
          <a:p>
            <a:fld id="{02AE1E35-F495-4665-8CB0-CDD28443F6EA}" type="slidenum">
              <a:rPr lang="zh-CN" altLang="en-US" smtClean="0"/>
              <a:t>13</a:t>
            </a:fld>
            <a:endParaRPr lang="zh-CN" altLang="en-US"/>
          </a:p>
        </p:txBody>
      </p:sp>
    </p:spTree>
    <p:extLst>
      <p:ext uri="{BB962C8B-B14F-4D97-AF65-F5344CB8AC3E}">
        <p14:creationId xmlns:p14="http://schemas.microsoft.com/office/powerpoint/2010/main" val="112074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操作系统级虚拟化</a:t>
            </a:r>
            <a:r>
              <a:rPr lang="en-US" altLang="zh-CN" dirty="0"/>
              <a:t>——Docker</a:t>
            </a:r>
            <a:endParaRPr lang="zh-CN" altLang="en-US" dirty="0"/>
          </a:p>
        </p:txBody>
      </p:sp>
      <p:sp>
        <p:nvSpPr>
          <p:cNvPr id="3" name="内容占位符 2"/>
          <p:cNvSpPr>
            <a:spLocks noGrp="1"/>
          </p:cNvSpPr>
          <p:nvPr>
            <p:ph idx="1"/>
          </p:nvPr>
        </p:nvSpPr>
        <p:spPr/>
        <p:txBody>
          <a:bodyPr/>
          <a:lstStyle/>
          <a:p>
            <a:r>
              <a:rPr lang="zh-CN" altLang="zh-CN" dirty="0"/>
              <a:t>开源的应用容器引擎</a:t>
            </a:r>
            <a:endParaRPr lang="en-US" altLang="zh-CN" dirty="0"/>
          </a:p>
          <a:p>
            <a:r>
              <a:rPr lang="zh-CN" altLang="zh-CN" dirty="0"/>
              <a:t>开发者可以打包他们的应用以及依赖包到一个可移植的容器中</a:t>
            </a:r>
            <a:r>
              <a:rPr lang="en-US" altLang="zh-CN" dirty="0"/>
              <a:t>,</a:t>
            </a:r>
            <a:r>
              <a:rPr lang="zh-CN" altLang="zh-CN" dirty="0"/>
              <a:t>然后发布到任何流行的</a:t>
            </a:r>
            <a:r>
              <a:rPr lang="en-US" altLang="zh-CN" dirty="0"/>
              <a:t>Linux</a:t>
            </a:r>
            <a:r>
              <a:rPr lang="zh-CN" altLang="zh-CN" dirty="0"/>
              <a:t>机器或</a:t>
            </a:r>
            <a:r>
              <a:rPr lang="en-US" altLang="zh-CN" dirty="0"/>
              <a:t>Windows </a:t>
            </a:r>
            <a:r>
              <a:rPr lang="zh-CN" altLang="zh-CN" dirty="0"/>
              <a:t>机器上</a:t>
            </a:r>
            <a:endParaRPr lang="en-US" altLang="zh-CN" dirty="0"/>
          </a:p>
          <a:p>
            <a:r>
              <a:rPr lang="zh-CN" altLang="en-US" dirty="0"/>
              <a:t>使用</a:t>
            </a:r>
            <a:r>
              <a:rPr lang="en-US" altLang="zh-CN" dirty="0"/>
              <a:t>Docker</a:t>
            </a:r>
            <a:r>
              <a:rPr lang="zh-CN" altLang="en-US" dirty="0"/>
              <a:t>引擎的容器创建过程：</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14</a:t>
            </a:fld>
            <a:endParaRPr lang="zh-CN" altLang="en-US"/>
          </a:p>
        </p:txBody>
      </p:sp>
      <p:pic>
        <p:nvPicPr>
          <p:cNvPr id="37" name="Picture 2">
            <a:extLst>
              <a:ext uri="{FF2B5EF4-FFF2-40B4-BE49-F238E27FC236}">
                <a16:creationId xmlns:a16="http://schemas.microsoft.com/office/drawing/2014/main" id="{C92BEF7C-1C1A-48D2-98C8-2B1C305182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902"/>
          <a:stretch/>
        </p:blipFill>
        <p:spPr bwMode="auto">
          <a:xfrm>
            <a:off x="1954888" y="2937332"/>
            <a:ext cx="5773032" cy="3633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41151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normAutofit fontScale="90000"/>
          </a:bodyPr>
          <a:lstStyle/>
          <a:p>
            <a:r>
              <a:rPr lang="zh-CN" altLang="en-US" dirty="0"/>
              <a:t>虚拟机 （硬件级虚拟化）</a:t>
            </a:r>
            <a:r>
              <a:rPr lang="en-US" altLang="zh-CN" dirty="0"/>
              <a:t>vs. Docker</a:t>
            </a:r>
            <a:r>
              <a:rPr lang="zh-CN" altLang="en-US" dirty="0"/>
              <a:t>容器（操作系统级虚拟化）</a:t>
            </a:r>
          </a:p>
        </p:txBody>
      </p:sp>
      <p:sp>
        <p:nvSpPr>
          <p:cNvPr id="3" name="内容占位符 2"/>
          <p:cNvSpPr>
            <a:spLocks noGrp="1"/>
          </p:cNvSpPr>
          <p:nvPr>
            <p:ph idx="1"/>
          </p:nvPr>
        </p:nvSpPr>
        <p:spPr/>
        <p:txBody>
          <a:bodyPr/>
          <a:lstStyle/>
          <a:p>
            <a:r>
              <a:rPr lang="zh-CN" altLang="en-US" dirty="0"/>
              <a:t>客户操作系统 </a:t>
            </a:r>
            <a:r>
              <a:rPr lang="en-US" altLang="zh-CN" dirty="0"/>
              <a:t>vs. </a:t>
            </a:r>
            <a:r>
              <a:rPr lang="zh-CN" altLang="en-US" dirty="0"/>
              <a:t>独立</a:t>
            </a:r>
            <a:r>
              <a:rPr lang="en-US" altLang="zh-CN" dirty="0"/>
              <a:t>/</a:t>
            </a:r>
            <a:r>
              <a:rPr lang="zh-CN" altLang="en-US" dirty="0"/>
              <a:t>共享二进制文件和库</a:t>
            </a:r>
            <a:endParaRPr lang="en-US" altLang="zh-CN" dirty="0"/>
          </a:p>
          <a:p>
            <a:r>
              <a:rPr lang="en-US" altLang="zh-CN" dirty="0"/>
              <a:t>20</a:t>
            </a:r>
            <a:r>
              <a:rPr lang="zh-CN" altLang="en-US" dirty="0"/>
              <a:t>秒启动 </a:t>
            </a:r>
            <a:r>
              <a:rPr lang="en-US" altLang="zh-CN" dirty="0"/>
              <a:t>vs. 500</a:t>
            </a:r>
            <a:r>
              <a:rPr lang="zh-CN" altLang="en-US" dirty="0"/>
              <a:t>毫秒启动</a:t>
            </a:r>
            <a:endParaRPr lang="en-US" altLang="zh-CN" dirty="0"/>
          </a:p>
          <a:p>
            <a:r>
              <a:rPr lang="zh-CN" altLang="en-US" dirty="0"/>
              <a:t>较高应用灵活性 </a:t>
            </a:r>
            <a:r>
              <a:rPr lang="en-US" altLang="zh-CN" dirty="0"/>
              <a:t>vs. </a:t>
            </a:r>
            <a:r>
              <a:rPr lang="zh-CN" altLang="en-US" dirty="0"/>
              <a:t>低成本高性能</a:t>
            </a:r>
            <a:endParaRPr lang="en-US" altLang="zh-CN" dirty="0"/>
          </a:p>
          <a:p>
            <a:r>
              <a:rPr lang="zh-CN" altLang="en-US" dirty="0"/>
              <a:t>适合没有编排的多个应用使用 </a:t>
            </a:r>
            <a:r>
              <a:rPr lang="en-US" altLang="zh-CN" dirty="0"/>
              <a:t>vs. </a:t>
            </a:r>
            <a:r>
              <a:rPr lang="zh-CN" altLang="en-US" dirty="0"/>
              <a:t>适用于编排条件下多个副本相同的应用扩展</a:t>
            </a:r>
          </a:p>
        </p:txBody>
      </p:sp>
      <p:sp>
        <p:nvSpPr>
          <p:cNvPr id="6" name="矩形 5"/>
          <p:cNvSpPr/>
          <p:nvPr/>
        </p:nvSpPr>
        <p:spPr>
          <a:xfrm>
            <a:off x="622300" y="4557040"/>
            <a:ext cx="2698750" cy="292100"/>
          </a:xfrm>
          <a:prstGeom prst="rect">
            <a:avLst/>
          </a:prstGeom>
          <a:solidFill>
            <a:schemeClr val="accent3">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Hypervisor/VMM</a:t>
            </a:r>
            <a:endParaRPr lang="zh-CN" altLang="en-US" sz="1200" b="1" dirty="0"/>
          </a:p>
        </p:txBody>
      </p:sp>
      <p:sp>
        <p:nvSpPr>
          <p:cNvPr id="7" name="矩形 6"/>
          <p:cNvSpPr/>
          <p:nvPr/>
        </p:nvSpPr>
        <p:spPr>
          <a:xfrm>
            <a:off x="622300" y="4849140"/>
            <a:ext cx="2698750" cy="292100"/>
          </a:xfrm>
          <a:prstGeom prst="rect">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solidFill>
                  <a:schemeClr val="bg1">
                    <a:lumMod val="95000"/>
                  </a:schemeClr>
                </a:solidFill>
              </a:rPr>
              <a:t>主机操作系统</a:t>
            </a:r>
            <a:r>
              <a:rPr lang="en-US" altLang="zh-CN" sz="1200" b="1" dirty="0">
                <a:solidFill>
                  <a:schemeClr val="bg1">
                    <a:lumMod val="95000"/>
                  </a:schemeClr>
                </a:solidFill>
              </a:rPr>
              <a:t>(Host OS)</a:t>
            </a:r>
            <a:endParaRPr lang="zh-CN" altLang="en-US" sz="1200" b="1" dirty="0">
              <a:solidFill>
                <a:schemeClr val="bg1">
                  <a:lumMod val="95000"/>
                </a:schemeClr>
              </a:solidFill>
            </a:endParaRPr>
          </a:p>
        </p:txBody>
      </p:sp>
      <p:sp>
        <p:nvSpPr>
          <p:cNvPr id="8" name="矩形 7"/>
          <p:cNvSpPr/>
          <p:nvPr/>
        </p:nvSpPr>
        <p:spPr>
          <a:xfrm>
            <a:off x="622300" y="5136028"/>
            <a:ext cx="2698750" cy="292100"/>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solidFill>
                  <a:schemeClr val="bg1">
                    <a:lumMod val="95000"/>
                  </a:schemeClr>
                </a:solidFill>
              </a:rPr>
              <a:t>服务器</a:t>
            </a:r>
            <a:r>
              <a:rPr lang="en-US" altLang="zh-CN" sz="1200" b="1" dirty="0">
                <a:solidFill>
                  <a:schemeClr val="bg1">
                    <a:lumMod val="95000"/>
                  </a:schemeClr>
                </a:solidFill>
              </a:rPr>
              <a:t>(Hardware)</a:t>
            </a:r>
            <a:endParaRPr lang="zh-CN" altLang="en-US" sz="1200" b="1" dirty="0">
              <a:solidFill>
                <a:schemeClr val="bg1">
                  <a:lumMod val="95000"/>
                </a:schemeClr>
              </a:solidFill>
            </a:endParaRPr>
          </a:p>
        </p:txBody>
      </p:sp>
      <p:sp>
        <p:nvSpPr>
          <p:cNvPr id="9" name="矩形 8"/>
          <p:cNvSpPr/>
          <p:nvPr/>
        </p:nvSpPr>
        <p:spPr>
          <a:xfrm>
            <a:off x="622300" y="3972840"/>
            <a:ext cx="781050" cy="584200"/>
          </a:xfrm>
          <a:prstGeom prst="rect">
            <a:avLst/>
          </a:prstGeom>
          <a:solidFill>
            <a:schemeClr val="accent1">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Guest OS</a:t>
            </a:r>
            <a:endParaRPr lang="zh-CN" altLang="en-US" sz="1200" b="1" dirty="0"/>
          </a:p>
        </p:txBody>
      </p:sp>
      <p:sp>
        <p:nvSpPr>
          <p:cNvPr id="10" name="矩形 9"/>
          <p:cNvSpPr/>
          <p:nvPr/>
        </p:nvSpPr>
        <p:spPr>
          <a:xfrm>
            <a:off x="622300" y="3586628"/>
            <a:ext cx="781050" cy="38621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bins/lib</a:t>
            </a:r>
            <a:endParaRPr lang="zh-CN" altLang="en-US" sz="1200" b="1" dirty="0"/>
          </a:p>
        </p:txBody>
      </p:sp>
      <p:sp>
        <p:nvSpPr>
          <p:cNvPr id="11" name="矩形 10"/>
          <p:cNvSpPr/>
          <p:nvPr/>
        </p:nvSpPr>
        <p:spPr>
          <a:xfrm>
            <a:off x="622300" y="3242590"/>
            <a:ext cx="781050" cy="34403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APP1</a:t>
            </a:r>
            <a:endParaRPr lang="zh-CN" altLang="en-US" sz="1200" b="1" dirty="0"/>
          </a:p>
        </p:txBody>
      </p:sp>
      <p:sp>
        <p:nvSpPr>
          <p:cNvPr id="12" name="矩形 11"/>
          <p:cNvSpPr/>
          <p:nvPr/>
        </p:nvSpPr>
        <p:spPr>
          <a:xfrm>
            <a:off x="1581150" y="3972839"/>
            <a:ext cx="781050" cy="584200"/>
          </a:xfrm>
          <a:prstGeom prst="rect">
            <a:avLst/>
          </a:prstGeom>
          <a:solidFill>
            <a:schemeClr val="accent1">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Guest OS</a:t>
            </a:r>
            <a:endParaRPr lang="zh-CN" altLang="en-US" sz="1200" b="1" dirty="0"/>
          </a:p>
        </p:txBody>
      </p:sp>
      <p:sp>
        <p:nvSpPr>
          <p:cNvPr id="13" name="矩形 12"/>
          <p:cNvSpPr/>
          <p:nvPr/>
        </p:nvSpPr>
        <p:spPr>
          <a:xfrm>
            <a:off x="1581150" y="3586627"/>
            <a:ext cx="781050" cy="38621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bins/lib</a:t>
            </a:r>
            <a:endParaRPr lang="zh-CN" altLang="en-US" sz="1200" b="1"/>
          </a:p>
        </p:txBody>
      </p:sp>
      <p:sp>
        <p:nvSpPr>
          <p:cNvPr id="14" name="矩形 13"/>
          <p:cNvSpPr/>
          <p:nvPr/>
        </p:nvSpPr>
        <p:spPr>
          <a:xfrm>
            <a:off x="1581150" y="3242589"/>
            <a:ext cx="781050" cy="34403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APP2</a:t>
            </a:r>
            <a:endParaRPr lang="zh-CN" altLang="en-US" sz="1200" b="1" dirty="0"/>
          </a:p>
        </p:txBody>
      </p:sp>
      <p:sp>
        <p:nvSpPr>
          <p:cNvPr id="15" name="矩形 14"/>
          <p:cNvSpPr/>
          <p:nvPr/>
        </p:nvSpPr>
        <p:spPr>
          <a:xfrm>
            <a:off x="2540000" y="3972838"/>
            <a:ext cx="781050" cy="584200"/>
          </a:xfrm>
          <a:prstGeom prst="rect">
            <a:avLst/>
          </a:prstGeom>
          <a:solidFill>
            <a:schemeClr val="accent1">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Guest OS</a:t>
            </a:r>
            <a:endParaRPr lang="zh-CN" altLang="en-US" sz="1200" b="1" dirty="0"/>
          </a:p>
        </p:txBody>
      </p:sp>
      <p:sp>
        <p:nvSpPr>
          <p:cNvPr id="16" name="矩形 15"/>
          <p:cNvSpPr/>
          <p:nvPr/>
        </p:nvSpPr>
        <p:spPr>
          <a:xfrm>
            <a:off x="2540000" y="3586626"/>
            <a:ext cx="781050" cy="38621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bins/lib</a:t>
            </a:r>
            <a:endParaRPr lang="zh-CN" altLang="en-US" sz="1200" b="1"/>
          </a:p>
        </p:txBody>
      </p:sp>
      <p:sp>
        <p:nvSpPr>
          <p:cNvPr id="17" name="矩形 16"/>
          <p:cNvSpPr/>
          <p:nvPr/>
        </p:nvSpPr>
        <p:spPr>
          <a:xfrm>
            <a:off x="2540000" y="3242588"/>
            <a:ext cx="781050" cy="34403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APP3</a:t>
            </a:r>
            <a:endParaRPr lang="zh-CN" altLang="en-US" sz="1200" b="1" dirty="0"/>
          </a:p>
        </p:txBody>
      </p:sp>
      <p:sp>
        <p:nvSpPr>
          <p:cNvPr id="18" name="矩形 17"/>
          <p:cNvSpPr/>
          <p:nvPr/>
        </p:nvSpPr>
        <p:spPr>
          <a:xfrm>
            <a:off x="3786310" y="4557040"/>
            <a:ext cx="1739900" cy="292100"/>
          </a:xfrm>
          <a:prstGeom prst="rect">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Docker Engine</a:t>
            </a:r>
            <a:endParaRPr lang="zh-CN" altLang="en-US" sz="1200" b="1" dirty="0"/>
          </a:p>
        </p:txBody>
      </p:sp>
      <p:sp>
        <p:nvSpPr>
          <p:cNvPr id="19" name="矩形 18"/>
          <p:cNvSpPr/>
          <p:nvPr/>
        </p:nvSpPr>
        <p:spPr>
          <a:xfrm>
            <a:off x="3786310" y="4849140"/>
            <a:ext cx="1739900" cy="292100"/>
          </a:xfrm>
          <a:prstGeom prst="rect">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solidFill>
                  <a:schemeClr val="bg1">
                    <a:lumMod val="95000"/>
                  </a:schemeClr>
                </a:solidFill>
              </a:rPr>
              <a:t>主机操作系统</a:t>
            </a:r>
            <a:r>
              <a:rPr lang="en-US" altLang="zh-CN" sz="1200" b="1" dirty="0">
                <a:solidFill>
                  <a:schemeClr val="bg1">
                    <a:lumMod val="95000"/>
                  </a:schemeClr>
                </a:solidFill>
              </a:rPr>
              <a:t>(Host OS)</a:t>
            </a:r>
            <a:endParaRPr lang="zh-CN" altLang="en-US" sz="1200" b="1" dirty="0">
              <a:solidFill>
                <a:schemeClr val="bg1">
                  <a:lumMod val="95000"/>
                </a:schemeClr>
              </a:solidFill>
            </a:endParaRPr>
          </a:p>
        </p:txBody>
      </p:sp>
      <p:sp>
        <p:nvSpPr>
          <p:cNvPr id="20" name="矩形 19"/>
          <p:cNvSpPr/>
          <p:nvPr/>
        </p:nvSpPr>
        <p:spPr>
          <a:xfrm>
            <a:off x="3786310" y="5136028"/>
            <a:ext cx="1739900" cy="292100"/>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solidFill>
                  <a:schemeClr val="bg1">
                    <a:lumMod val="95000"/>
                  </a:schemeClr>
                </a:solidFill>
              </a:rPr>
              <a:t>服务器</a:t>
            </a:r>
            <a:r>
              <a:rPr lang="en-US" altLang="zh-CN" sz="1200" b="1" dirty="0">
                <a:solidFill>
                  <a:schemeClr val="bg1">
                    <a:lumMod val="95000"/>
                  </a:schemeClr>
                </a:solidFill>
              </a:rPr>
              <a:t>(Hardware)</a:t>
            </a:r>
            <a:endParaRPr lang="zh-CN" altLang="en-US" sz="1200" b="1" dirty="0">
              <a:solidFill>
                <a:schemeClr val="bg1">
                  <a:lumMod val="95000"/>
                </a:schemeClr>
              </a:solidFill>
            </a:endParaRPr>
          </a:p>
        </p:txBody>
      </p:sp>
      <p:sp>
        <p:nvSpPr>
          <p:cNvPr id="21" name="矩形 20"/>
          <p:cNvSpPr/>
          <p:nvPr/>
        </p:nvSpPr>
        <p:spPr>
          <a:xfrm>
            <a:off x="3786310" y="4165049"/>
            <a:ext cx="781050" cy="38621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bins/lib</a:t>
            </a:r>
            <a:endParaRPr lang="zh-CN" altLang="en-US" sz="1200" b="1"/>
          </a:p>
        </p:txBody>
      </p:sp>
      <p:sp>
        <p:nvSpPr>
          <p:cNvPr id="22" name="矩形 21"/>
          <p:cNvSpPr/>
          <p:nvPr/>
        </p:nvSpPr>
        <p:spPr>
          <a:xfrm>
            <a:off x="3786310" y="3821011"/>
            <a:ext cx="781050" cy="34403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APP1</a:t>
            </a:r>
            <a:endParaRPr lang="zh-CN" altLang="en-US" sz="1200" b="1" dirty="0"/>
          </a:p>
        </p:txBody>
      </p:sp>
      <p:sp>
        <p:nvSpPr>
          <p:cNvPr id="23" name="矩形 22"/>
          <p:cNvSpPr/>
          <p:nvPr/>
        </p:nvSpPr>
        <p:spPr>
          <a:xfrm>
            <a:off x="4745160" y="4165048"/>
            <a:ext cx="781050" cy="38621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bins/lib</a:t>
            </a:r>
            <a:endParaRPr lang="zh-CN" altLang="en-US" sz="1200" b="1"/>
          </a:p>
        </p:txBody>
      </p:sp>
      <p:sp>
        <p:nvSpPr>
          <p:cNvPr id="24" name="矩形 23"/>
          <p:cNvSpPr/>
          <p:nvPr/>
        </p:nvSpPr>
        <p:spPr>
          <a:xfrm>
            <a:off x="4745160" y="3821010"/>
            <a:ext cx="781050" cy="344038"/>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APP2</a:t>
            </a:r>
            <a:endParaRPr lang="zh-CN" altLang="en-US" sz="1200" b="1" dirty="0"/>
          </a:p>
        </p:txBody>
      </p:sp>
      <p:sp>
        <p:nvSpPr>
          <p:cNvPr id="25" name="矩形 24"/>
          <p:cNvSpPr/>
          <p:nvPr/>
        </p:nvSpPr>
        <p:spPr>
          <a:xfrm>
            <a:off x="5991470" y="4557040"/>
            <a:ext cx="2333380" cy="292100"/>
          </a:xfrm>
          <a:prstGeom prst="rect">
            <a:avLst/>
          </a:prstGeom>
          <a:solidFill>
            <a:schemeClr val="accent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a:t>Docker Engine</a:t>
            </a:r>
            <a:endParaRPr lang="zh-CN" altLang="en-US" sz="1200" b="1" dirty="0"/>
          </a:p>
        </p:txBody>
      </p:sp>
      <p:sp>
        <p:nvSpPr>
          <p:cNvPr id="26" name="矩形 25"/>
          <p:cNvSpPr/>
          <p:nvPr/>
        </p:nvSpPr>
        <p:spPr>
          <a:xfrm>
            <a:off x="5991470" y="4849140"/>
            <a:ext cx="2333380" cy="292100"/>
          </a:xfrm>
          <a:prstGeom prst="rect">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solidFill>
                  <a:schemeClr val="bg1">
                    <a:lumMod val="95000"/>
                  </a:schemeClr>
                </a:solidFill>
              </a:rPr>
              <a:t>主机操作系统</a:t>
            </a:r>
            <a:r>
              <a:rPr lang="en-US" altLang="zh-CN" sz="1200" b="1" dirty="0">
                <a:solidFill>
                  <a:schemeClr val="bg1">
                    <a:lumMod val="95000"/>
                  </a:schemeClr>
                </a:solidFill>
              </a:rPr>
              <a:t>(Host OS)</a:t>
            </a:r>
            <a:endParaRPr lang="zh-CN" altLang="en-US" sz="1200" b="1" dirty="0">
              <a:solidFill>
                <a:schemeClr val="bg1">
                  <a:lumMod val="95000"/>
                </a:schemeClr>
              </a:solidFill>
            </a:endParaRPr>
          </a:p>
        </p:txBody>
      </p:sp>
      <p:sp>
        <p:nvSpPr>
          <p:cNvPr id="27" name="矩形 26"/>
          <p:cNvSpPr/>
          <p:nvPr/>
        </p:nvSpPr>
        <p:spPr>
          <a:xfrm>
            <a:off x="5991470" y="5136028"/>
            <a:ext cx="2333380" cy="292100"/>
          </a:xfrm>
          <a:prstGeom prst="rect">
            <a:avLst/>
          </a:prstGeom>
          <a:solidFill>
            <a:schemeClr val="tx1">
              <a:lumMod val="75000"/>
              <a:lumOff val="2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a:solidFill>
                  <a:schemeClr val="bg1">
                    <a:lumMod val="95000"/>
                  </a:schemeClr>
                </a:solidFill>
              </a:rPr>
              <a:t>服务器</a:t>
            </a:r>
            <a:r>
              <a:rPr lang="en-US" altLang="zh-CN" sz="1200" b="1">
                <a:solidFill>
                  <a:schemeClr val="bg1">
                    <a:lumMod val="95000"/>
                  </a:schemeClr>
                </a:solidFill>
              </a:rPr>
              <a:t>(Hardware)</a:t>
            </a:r>
            <a:endParaRPr lang="zh-CN" altLang="en-US" sz="1200" b="1" dirty="0">
              <a:solidFill>
                <a:schemeClr val="bg1">
                  <a:lumMod val="95000"/>
                </a:schemeClr>
              </a:solidFill>
            </a:endParaRPr>
          </a:p>
        </p:txBody>
      </p:sp>
      <p:sp>
        <p:nvSpPr>
          <p:cNvPr id="28" name="矩形 27"/>
          <p:cNvSpPr/>
          <p:nvPr/>
        </p:nvSpPr>
        <p:spPr>
          <a:xfrm>
            <a:off x="5991470" y="4253378"/>
            <a:ext cx="2333380" cy="297881"/>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b="1" dirty="0"/>
              <a:t>共享的</a:t>
            </a:r>
            <a:r>
              <a:rPr lang="en-US" altLang="zh-CN" sz="1200" b="1" dirty="0"/>
              <a:t>bins/lib</a:t>
            </a:r>
            <a:endParaRPr lang="zh-CN" altLang="en-US" sz="1200" b="1" dirty="0"/>
          </a:p>
        </p:txBody>
      </p:sp>
      <p:sp>
        <p:nvSpPr>
          <p:cNvPr id="29" name="矩形 28"/>
          <p:cNvSpPr/>
          <p:nvPr/>
        </p:nvSpPr>
        <p:spPr>
          <a:xfrm>
            <a:off x="5991470" y="3905942"/>
            <a:ext cx="593480" cy="344546"/>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APP1</a:t>
            </a:r>
            <a:endParaRPr lang="zh-CN" altLang="en-US" sz="1200" b="1" dirty="0"/>
          </a:p>
        </p:txBody>
      </p:sp>
      <p:sp>
        <p:nvSpPr>
          <p:cNvPr id="32" name="矩形 31"/>
          <p:cNvSpPr/>
          <p:nvPr/>
        </p:nvSpPr>
        <p:spPr>
          <a:xfrm>
            <a:off x="6861420" y="3905942"/>
            <a:ext cx="593480" cy="344546"/>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APP2</a:t>
            </a:r>
            <a:endParaRPr lang="zh-CN" altLang="en-US" sz="1200" b="1" dirty="0"/>
          </a:p>
        </p:txBody>
      </p:sp>
      <p:sp>
        <p:nvSpPr>
          <p:cNvPr id="33" name="矩形 32"/>
          <p:cNvSpPr/>
          <p:nvPr/>
        </p:nvSpPr>
        <p:spPr>
          <a:xfrm>
            <a:off x="7731370" y="3905942"/>
            <a:ext cx="593480" cy="344546"/>
          </a:xfrm>
          <a:prstGeom prst="rect">
            <a:avLst/>
          </a:prstGeom>
          <a:solidFill>
            <a:schemeClr val="accent4">
              <a:lumMod val="40000"/>
              <a:lumOff val="6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b="1" dirty="0"/>
              <a:t>APP3</a:t>
            </a:r>
            <a:endParaRPr lang="zh-CN" altLang="en-US" sz="1200" b="1" dirty="0"/>
          </a:p>
        </p:txBody>
      </p:sp>
      <p:sp>
        <p:nvSpPr>
          <p:cNvPr id="34" name="文本框 33"/>
          <p:cNvSpPr txBox="1"/>
          <p:nvPr/>
        </p:nvSpPr>
        <p:spPr>
          <a:xfrm>
            <a:off x="1533093" y="5527451"/>
            <a:ext cx="723275"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虚拟机</a:t>
            </a:r>
          </a:p>
        </p:txBody>
      </p:sp>
      <p:sp>
        <p:nvSpPr>
          <p:cNvPr id="35" name="文本框 34"/>
          <p:cNvSpPr txBox="1"/>
          <p:nvPr/>
        </p:nvSpPr>
        <p:spPr>
          <a:xfrm>
            <a:off x="4172380" y="5495184"/>
            <a:ext cx="789960" cy="307777"/>
          </a:xfrm>
          <a:prstGeom prst="rect">
            <a:avLst/>
          </a:prstGeom>
          <a:noFill/>
        </p:spPr>
        <p:txBody>
          <a:bodyPr wrap="none" rtlCol="0">
            <a:spAutoFit/>
          </a:bodyPr>
          <a:lstStyle/>
          <a:p>
            <a:pPr algn="ctr"/>
            <a:r>
              <a:rPr lang="en-US" altLang="zh-CN" sz="1400" dirty="0">
                <a:latin typeface="微软雅黑" panose="020B0503020204020204" pitchFamily="34" charset="-122"/>
                <a:ea typeface="微软雅黑" panose="020B0503020204020204" pitchFamily="34" charset="-122"/>
              </a:rPr>
              <a:t>Docker</a:t>
            </a:r>
            <a:endParaRPr lang="zh-CN" altLang="en-US" sz="1400" dirty="0">
              <a:latin typeface="微软雅黑" panose="020B0503020204020204" pitchFamily="34" charset="-122"/>
              <a:ea typeface="微软雅黑" panose="020B0503020204020204" pitchFamily="34" charset="-122"/>
            </a:endParaRPr>
          </a:p>
        </p:txBody>
      </p:sp>
      <p:sp>
        <p:nvSpPr>
          <p:cNvPr id="36" name="文本框 35"/>
          <p:cNvSpPr txBox="1"/>
          <p:nvPr/>
        </p:nvSpPr>
        <p:spPr>
          <a:xfrm>
            <a:off x="6488746" y="5527451"/>
            <a:ext cx="1082348"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轻量级容器</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15</a:t>
            </a:fld>
            <a:endParaRPr lang="zh-CN" altLang="en-US"/>
          </a:p>
        </p:txBody>
      </p:sp>
    </p:spTree>
    <p:extLst>
      <p:ext uri="{BB962C8B-B14F-4D97-AF65-F5344CB8AC3E}">
        <p14:creationId xmlns:p14="http://schemas.microsoft.com/office/powerpoint/2010/main" val="998744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发展趋势</a:t>
            </a:r>
          </a:p>
        </p:txBody>
      </p:sp>
      <p:sp>
        <p:nvSpPr>
          <p:cNvPr id="3" name="内容占位符 2"/>
          <p:cNvSpPr>
            <a:spLocks noGrp="1"/>
          </p:cNvSpPr>
          <p:nvPr>
            <p:ph idx="1"/>
          </p:nvPr>
        </p:nvSpPr>
        <p:spPr/>
        <p:txBody>
          <a:bodyPr/>
          <a:lstStyle/>
          <a:p>
            <a:r>
              <a:rPr lang="zh-CN" altLang="en-US" dirty="0"/>
              <a:t>云计算中虚拟机和容器共存</a:t>
            </a:r>
            <a:endParaRPr lang="en-US" altLang="zh-CN" dirty="0"/>
          </a:p>
          <a:p>
            <a:r>
              <a:rPr lang="zh-CN" altLang="en-US" dirty="0"/>
              <a:t>容器成为云计算主流</a:t>
            </a:r>
            <a:endParaRPr lang="en-US" altLang="zh-CN" dirty="0"/>
          </a:p>
          <a:p>
            <a:r>
              <a:rPr lang="zh-CN" altLang="en-US" dirty="0"/>
              <a:t>高效率的</a:t>
            </a:r>
            <a:r>
              <a:rPr lang="en-US" altLang="zh-CN" dirty="0" err="1"/>
              <a:t>unikernel</a:t>
            </a:r>
            <a:r>
              <a:rPr lang="zh-CN" altLang="en-US" dirty="0"/>
              <a:t>技术</a:t>
            </a:r>
            <a:endParaRPr lang="en-US" altLang="zh-CN" dirty="0"/>
          </a:p>
          <a:p>
            <a:pPr lvl="1"/>
            <a:r>
              <a:rPr lang="en-US" altLang="zh-CN" dirty="0" err="1"/>
              <a:t>LibOS</a:t>
            </a:r>
            <a:r>
              <a:rPr lang="zh-CN" altLang="en-US" dirty="0"/>
              <a:t>：在应用程序层中实施访问控制和隔离，用户应用无需在用户模式和内核模式间切换，直接访问硬件；然而多个应用程序同时运行时隔离性不好。</a:t>
            </a:r>
            <a:endParaRPr lang="en-US" altLang="zh-CN" dirty="0"/>
          </a:p>
          <a:p>
            <a:pPr lvl="1"/>
            <a:r>
              <a:rPr lang="zh-CN" altLang="en-US" dirty="0"/>
              <a:t>使用操作系统虚拟化克服硬件资源隔离缺陷：</a:t>
            </a:r>
            <a:r>
              <a:rPr lang="en-US" altLang="zh-CN" dirty="0" err="1"/>
              <a:t>LibOS</a:t>
            </a:r>
            <a:r>
              <a:rPr lang="zh-CN" altLang="en-US" dirty="0"/>
              <a:t>通过</a:t>
            </a:r>
            <a:r>
              <a:rPr lang="en-US" altLang="zh-CN" dirty="0"/>
              <a:t>VMM</a:t>
            </a:r>
            <a:r>
              <a:rPr lang="zh-CN" altLang="en-US" dirty="0"/>
              <a:t>驱动物理硬件，像虚拟机一样运行。</a:t>
            </a:r>
          </a:p>
        </p:txBody>
      </p:sp>
      <p:graphicFrame>
        <p:nvGraphicFramePr>
          <p:cNvPr id="5" name="Object 2"/>
          <p:cNvGraphicFramePr>
            <a:graphicFrameLocks noChangeAspect="1"/>
          </p:cNvGraphicFramePr>
          <p:nvPr>
            <p:extLst>
              <p:ext uri="{D42A27DB-BD31-4B8C-83A1-F6EECF244321}">
                <p14:modId xmlns:p14="http://schemas.microsoft.com/office/powerpoint/2010/main" val="1590818773"/>
              </p:ext>
            </p:extLst>
          </p:nvPr>
        </p:nvGraphicFramePr>
        <p:xfrm>
          <a:off x="732636" y="3606698"/>
          <a:ext cx="7816850" cy="2764628"/>
        </p:xfrm>
        <a:graphic>
          <a:graphicData uri="http://schemas.openxmlformats.org/presentationml/2006/ole">
            <mc:AlternateContent xmlns:mc="http://schemas.openxmlformats.org/markup-compatibility/2006">
              <mc:Choice xmlns:v="urn:schemas-microsoft-com:vml" Requires="v">
                <p:oleObj spid="_x0000_s1030" r:id="rId3" imgW="6991350" imgH="3041650" progId="Visio.Drawing.15">
                  <p:embed/>
                </p:oleObj>
              </mc:Choice>
              <mc:Fallback>
                <p:oleObj r:id="rId3" imgW="6991350" imgH="3041650" progId="Visio.Drawing.15">
                  <p:embed/>
                  <p:pic>
                    <p:nvPicPr>
                      <p:cNvPr id="5"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636" y="3606698"/>
                        <a:ext cx="7816850" cy="2764628"/>
                      </a:xfrm>
                      <a:prstGeom prst="rect">
                        <a:avLst/>
                      </a:prstGeom>
                      <a:solidFill>
                        <a:srgbClr val="66FFFF"/>
                      </a:solidFill>
                    </p:spPr>
                  </p:pic>
                </p:oleObj>
              </mc:Fallback>
            </mc:AlternateContent>
          </a:graphicData>
        </a:graphic>
      </p:graphicFrame>
      <p:sp>
        <p:nvSpPr>
          <p:cNvPr id="4" name="灯片编号占位符 3"/>
          <p:cNvSpPr>
            <a:spLocks noGrp="1"/>
          </p:cNvSpPr>
          <p:nvPr>
            <p:ph type="sldNum" sz="quarter" idx="12"/>
          </p:nvPr>
        </p:nvSpPr>
        <p:spPr/>
        <p:txBody>
          <a:bodyPr/>
          <a:lstStyle/>
          <a:p>
            <a:fld id="{02AE1E35-F495-4665-8CB0-CDD28443F6EA}" type="slidenum">
              <a:rPr lang="zh-CN" altLang="en-US" smtClean="0"/>
              <a:t>16</a:t>
            </a:fld>
            <a:endParaRPr lang="zh-CN" altLang="en-US"/>
          </a:p>
        </p:txBody>
      </p:sp>
    </p:spTree>
    <p:extLst>
      <p:ext uri="{BB962C8B-B14F-4D97-AF65-F5344CB8AC3E}">
        <p14:creationId xmlns:p14="http://schemas.microsoft.com/office/powerpoint/2010/main" val="3703877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虚拟化发展历史</a:t>
            </a:r>
          </a:p>
        </p:txBody>
      </p:sp>
      <p:sp>
        <p:nvSpPr>
          <p:cNvPr id="6" name="灯片编号占位符 5"/>
          <p:cNvSpPr>
            <a:spLocks noGrp="1"/>
          </p:cNvSpPr>
          <p:nvPr>
            <p:ph type="sldNum" sz="quarter" idx="12"/>
          </p:nvPr>
        </p:nvSpPr>
        <p:spPr/>
        <p:txBody>
          <a:bodyPr/>
          <a:lstStyle/>
          <a:p>
            <a:fld id="{02AE1E35-F495-4665-8CB0-CDD28443F6EA}" type="slidenum">
              <a:rPr lang="zh-CN" altLang="en-US" smtClean="0"/>
              <a:t>17</a:t>
            </a:fld>
            <a:endParaRPr lang="zh-CN" altLang="en-US"/>
          </a:p>
        </p:txBody>
      </p:sp>
      <p:grpSp>
        <p:nvGrpSpPr>
          <p:cNvPr id="8" name="202772"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82280" y="1325661"/>
            <a:ext cx="8777861" cy="4326994"/>
            <a:chOff x="658970" y="1130300"/>
            <a:chExt cx="10859930" cy="5011889"/>
          </a:xfrm>
        </p:grpSpPr>
        <p:grpSp>
          <p:nvGrpSpPr>
            <p:cNvPr id="9" name="išliḋé"/>
            <p:cNvGrpSpPr/>
            <p:nvPr/>
          </p:nvGrpSpPr>
          <p:grpSpPr>
            <a:xfrm>
              <a:off x="2772505" y="1130300"/>
              <a:ext cx="6646991" cy="5011889"/>
              <a:chOff x="2766112" y="1130300"/>
              <a:chExt cx="6646991" cy="5011889"/>
            </a:xfrm>
          </p:grpSpPr>
          <p:grpSp>
            <p:nvGrpSpPr>
              <p:cNvPr id="70" name="ïšḻîdè"/>
              <p:cNvGrpSpPr/>
              <p:nvPr/>
            </p:nvGrpSpPr>
            <p:grpSpPr>
              <a:xfrm rot="10800000">
                <a:off x="2766112" y="1481622"/>
                <a:ext cx="721141" cy="4660567"/>
                <a:chOff x="5240866" y="1126607"/>
                <a:chExt cx="592667" cy="3830270"/>
              </a:xfrm>
            </p:grpSpPr>
            <p:sp>
              <p:nvSpPr>
                <p:cNvPr id="78" name="îṡļiḓe"/>
                <p:cNvSpPr/>
                <p:nvPr/>
              </p:nvSpPr>
              <p:spPr>
                <a:xfrm>
                  <a:off x="5240866" y="1126607"/>
                  <a:ext cx="592667" cy="592667"/>
                </a:xfrm>
                <a:prstGeom prst="arc">
                  <a:avLst>
                    <a:gd name="adj1" fmla="val 10980068"/>
                    <a:gd name="adj2" fmla="val 0"/>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wrap="square" lIns="91440" tIns="45720" rIns="91440" bIns="45720" rtlCol="0" anchor="ctr">
                  <a:normAutofit fontScale="925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cxnSp>
              <p:nvCxnSpPr>
                <p:cNvPr id="79" name="直接连接符 78"/>
                <p:cNvCxnSpPr>
                  <a:stCxn id="78" idx="2"/>
                </p:cNvCxnSpPr>
                <p:nvPr/>
              </p:nvCxnSpPr>
              <p:spPr>
                <a:xfrm rot="10800000" flipV="1">
                  <a:off x="5833533" y="1422941"/>
                  <a:ext cx="0" cy="3454519"/>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stCxn id="78" idx="0"/>
                  <a:endCxn id="72" idx="0"/>
                </p:cNvCxnSpPr>
                <p:nvPr/>
              </p:nvCxnSpPr>
              <p:spPr>
                <a:xfrm rot="10800000" flipV="1">
                  <a:off x="5241175" y="1407426"/>
                  <a:ext cx="97" cy="3549451"/>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71" name="iṣľiďé"/>
              <p:cNvGrpSpPr/>
              <p:nvPr/>
            </p:nvGrpSpPr>
            <p:grpSpPr>
              <a:xfrm rot="10800000">
                <a:off x="8681661" y="1490872"/>
                <a:ext cx="731442" cy="4651317"/>
                <a:chOff x="5240866" y="1126607"/>
                <a:chExt cx="601132" cy="3822667"/>
              </a:xfrm>
            </p:grpSpPr>
            <p:sp>
              <p:nvSpPr>
                <p:cNvPr id="75" name="í$ļïḋè"/>
                <p:cNvSpPr/>
                <p:nvPr/>
              </p:nvSpPr>
              <p:spPr>
                <a:xfrm>
                  <a:off x="5240866" y="1126607"/>
                  <a:ext cx="592667" cy="592667"/>
                </a:xfrm>
                <a:prstGeom prst="arc">
                  <a:avLst>
                    <a:gd name="adj1" fmla="val 10980068"/>
                    <a:gd name="adj2" fmla="val 0"/>
                  </a:avLst>
                </a:prstGeom>
                <a:noFill/>
                <a:ln w="22225">
                  <a:solidFill>
                    <a:schemeClr val="tx1">
                      <a:lumMod val="50000"/>
                      <a:lumOff val="50000"/>
                    </a:schemeClr>
                  </a:solidFill>
                </a:ln>
              </p:spPr>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cxnSp>
              <p:nvCxnSpPr>
                <p:cNvPr id="76" name="直接连接符 75"/>
                <p:cNvCxnSpPr>
                  <a:stCxn id="75" idx="2"/>
                  <a:endCxn id="73" idx="2"/>
                </p:cNvCxnSpPr>
                <p:nvPr/>
              </p:nvCxnSpPr>
              <p:spPr>
                <a:xfrm rot="10800000" flipH="1" flipV="1">
                  <a:off x="5833533" y="1422941"/>
                  <a:ext cx="8465" cy="3526333"/>
                </a:xfrm>
                <a:prstGeom prst="line">
                  <a:avLst/>
                </a:prstGeom>
                <a:solidFill>
                  <a:schemeClr val="tx2">
                    <a:lumMod val="40000"/>
                    <a:lumOff val="60000"/>
                  </a:schemeClr>
                </a:solidFill>
                <a:ln w="22225">
                  <a:solidFill>
                    <a:schemeClr val="tx1">
                      <a:lumMod val="50000"/>
                      <a:lumOff val="50000"/>
                    </a:schemeClr>
                  </a:solidFill>
                </a:ln>
              </p:spPr>
            </p:cxnSp>
            <p:cxnSp>
              <p:nvCxnSpPr>
                <p:cNvPr id="77" name="直接连接符 76"/>
                <p:cNvCxnSpPr>
                  <a:stCxn id="75" idx="0"/>
                </p:cNvCxnSpPr>
                <p:nvPr/>
              </p:nvCxnSpPr>
              <p:spPr>
                <a:xfrm rot="10800000" flipV="1">
                  <a:off x="5241272" y="1407426"/>
                  <a:ext cx="1" cy="3470034"/>
                </a:xfrm>
                <a:prstGeom prst="line">
                  <a:avLst/>
                </a:prstGeom>
                <a:solidFill>
                  <a:schemeClr val="tx2">
                    <a:lumMod val="40000"/>
                    <a:lumOff val="60000"/>
                  </a:schemeClr>
                </a:solidFill>
                <a:ln w="22225">
                  <a:solidFill>
                    <a:schemeClr val="tx1">
                      <a:lumMod val="50000"/>
                      <a:lumOff val="50000"/>
                    </a:schemeClr>
                  </a:solidFill>
                </a:ln>
              </p:spPr>
            </p:cxnSp>
          </p:grpSp>
          <p:sp>
            <p:nvSpPr>
              <p:cNvPr id="72" name="ïsḻíḍè"/>
              <p:cNvSpPr/>
              <p:nvPr/>
            </p:nvSpPr>
            <p:spPr>
              <a:xfrm rot="16200000">
                <a:off x="3486759" y="1130300"/>
                <a:ext cx="721141" cy="721141"/>
              </a:xfrm>
              <a:prstGeom prst="arc">
                <a:avLst>
                  <a:gd name="adj1" fmla="val 16288208"/>
                  <a:gd name="adj2" fmla="val 0"/>
                </a:avLst>
              </a:prstGeom>
              <a:noFill/>
              <a:ln w="22225">
                <a:solidFill>
                  <a:schemeClr val="tx1">
                    <a:lumMod val="50000"/>
                    <a:lumOff val="50000"/>
                  </a:schemeClr>
                </a:solidFill>
              </a:ln>
            </p:spPr>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73" name="íśḻiḓe"/>
              <p:cNvSpPr/>
              <p:nvPr/>
            </p:nvSpPr>
            <p:spPr>
              <a:xfrm>
                <a:off x="7960520" y="1130300"/>
                <a:ext cx="721141" cy="721141"/>
              </a:xfrm>
              <a:prstGeom prst="arc">
                <a:avLst>
                  <a:gd name="adj1" fmla="val 16288208"/>
                  <a:gd name="adj2" fmla="val 0"/>
                </a:avLst>
              </a:prstGeom>
              <a:noFill/>
              <a:ln w="22225">
                <a:solidFill>
                  <a:schemeClr val="tx1">
                    <a:lumMod val="50000"/>
                    <a:lumOff val="50000"/>
                  </a:schemeClr>
                </a:solidFill>
              </a:ln>
            </p:spPr>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cxnSp>
            <p:nvCxnSpPr>
              <p:cNvPr id="74" name="直接连接符 73"/>
              <p:cNvCxnSpPr>
                <a:stCxn id="73" idx="0"/>
                <a:endCxn id="72" idx="2"/>
              </p:cNvCxnSpPr>
              <p:nvPr/>
            </p:nvCxnSpPr>
            <p:spPr>
              <a:xfrm flipH="1" flipV="1">
                <a:off x="3847330" y="1130300"/>
                <a:ext cx="4483011" cy="119"/>
              </a:xfrm>
              <a:prstGeom prst="line">
                <a:avLst/>
              </a:prstGeom>
              <a:solidFill>
                <a:schemeClr val="tx2">
                  <a:lumMod val="40000"/>
                  <a:lumOff val="60000"/>
                </a:schemeClr>
              </a:solidFill>
              <a:ln w="22225">
                <a:solidFill>
                  <a:schemeClr val="tx1">
                    <a:lumMod val="50000"/>
                    <a:lumOff val="50000"/>
                  </a:schemeClr>
                </a:solidFill>
              </a:ln>
            </p:spPr>
          </p:cxnSp>
        </p:grpSp>
        <p:grpSp>
          <p:nvGrpSpPr>
            <p:cNvPr id="10" name="iṧḻíḓè"/>
            <p:cNvGrpSpPr/>
            <p:nvPr/>
          </p:nvGrpSpPr>
          <p:grpSpPr>
            <a:xfrm>
              <a:off x="658970" y="2214770"/>
              <a:ext cx="2267334" cy="939262"/>
              <a:chOff x="658970" y="2216929"/>
              <a:chExt cx="2267334" cy="939262"/>
            </a:xfrm>
          </p:grpSpPr>
          <p:sp>
            <p:nvSpPr>
              <p:cNvPr id="66" name="í$ļíḑé"/>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67" name="î$lîďê"/>
              <p:cNvGrpSpPr/>
              <p:nvPr/>
            </p:nvGrpSpPr>
            <p:grpSpPr>
              <a:xfrm>
                <a:off x="658970" y="2216929"/>
                <a:ext cx="1837028" cy="939262"/>
                <a:chOff x="658970" y="2216929"/>
                <a:chExt cx="1837028" cy="939262"/>
              </a:xfrm>
            </p:grpSpPr>
            <p:sp>
              <p:nvSpPr>
                <p:cNvPr id="68" name="íṩļîḍê"/>
                <p:cNvSpPr txBox="1"/>
                <p:nvPr/>
              </p:nvSpPr>
              <p:spPr bwMode="auto">
                <a:xfrm>
                  <a:off x="658970" y="2216929"/>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1964</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69" name="íşḻiḋe"/>
                <p:cNvSpPr/>
                <p:nvPr/>
              </p:nvSpPr>
              <p:spPr bwMode="auto">
                <a:xfrm>
                  <a:off x="658970" y="2686561"/>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defTabSz="913765"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IBM</a:t>
                  </a:r>
                  <a:r>
                    <a:rPr kumimoji="0" lang="zh-CN" altLang="en-US"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开始尝试在大型机上实现虚拟化</a:t>
                  </a: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1" name="îşlídé"/>
            <p:cNvGrpSpPr/>
            <p:nvPr/>
          </p:nvGrpSpPr>
          <p:grpSpPr>
            <a:xfrm>
              <a:off x="658970" y="3526236"/>
              <a:ext cx="2267334" cy="939262"/>
              <a:chOff x="658970" y="2216929"/>
              <a:chExt cx="2267334" cy="939262"/>
            </a:xfrm>
          </p:grpSpPr>
          <p:sp>
            <p:nvSpPr>
              <p:cNvPr id="62" name="îṡľîḋé"/>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63" name="ïṥḻîḋe"/>
              <p:cNvGrpSpPr/>
              <p:nvPr/>
            </p:nvGrpSpPr>
            <p:grpSpPr>
              <a:xfrm>
                <a:off x="658970" y="2216929"/>
                <a:ext cx="1837028" cy="939262"/>
                <a:chOff x="658970" y="2216929"/>
                <a:chExt cx="1837028" cy="939262"/>
              </a:xfrm>
            </p:grpSpPr>
            <p:sp>
              <p:nvSpPr>
                <p:cNvPr id="64" name="íšḻîḑê"/>
                <p:cNvSpPr txBox="1"/>
                <p:nvPr/>
              </p:nvSpPr>
              <p:spPr bwMode="auto">
                <a:xfrm>
                  <a:off x="658970" y="2216929"/>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1972</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65" name="îṥļíḓé"/>
                <p:cNvSpPr/>
                <p:nvPr/>
              </p:nvSpPr>
              <p:spPr bwMode="auto">
                <a:xfrm>
                  <a:off x="658970" y="2686561"/>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fontAlgn="auto">
                    <a:lnSpc>
                      <a:spcPct val="170000"/>
                    </a:lnSpc>
                    <a:spcBef>
                      <a:spcPts val="0"/>
                    </a:spcBef>
                    <a:spcAft>
                      <a:spcPts val="0"/>
                    </a:spcAft>
                    <a:defRPr/>
                  </a:pP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IBM</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推出运行在大型机上的虚拟机</a:t>
                  </a:r>
                  <a:endPar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2" name="ïśḻïḓê"/>
            <p:cNvGrpSpPr/>
            <p:nvPr/>
          </p:nvGrpSpPr>
          <p:grpSpPr>
            <a:xfrm>
              <a:off x="658970" y="4837701"/>
              <a:ext cx="2267334" cy="939262"/>
              <a:chOff x="658970" y="2216929"/>
              <a:chExt cx="2267334" cy="939262"/>
            </a:xfrm>
          </p:grpSpPr>
          <p:sp>
            <p:nvSpPr>
              <p:cNvPr id="58" name="îsḷïḑé"/>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59" name="íṥḻíḑe"/>
              <p:cNvGrpSpPr/>
              <p:nvPr/>
            </p:nvGrpSpPr>
            <p:grpSpPr>
              <a:xfrm>
                <a:off x="658970" y="2216929"/>
                <a:ext cx="1837028" cy="939262"/>
                <a:chOff x="658970" y="2216929"/>
                <a:chExt cx="1837028" cy="939262"/>
              </a:xfrm>
            </p:grpSpPr>
            <p:sp>
              <p:nvSpPr>
                <p:cNvPr id="60" name="ï$ḷiďé"/>
                <p:cNvSpPr txBox="1"/>
                <p:nvPr/>
              </p:nvSpPr>
              <p:spPr bwMode="auto">
                <a:xfrm>
                  <a:off x="658970" y="2216929"/>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1999</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61" name="íṩ1ïḑè"/>
                <p:cNvSpPr/>
                <p:nvPr/>
              </p:nvSpPr>
              <p:spPr bwMode="auto">
                <a:xfrm>
                  <a:off x="658970" y="2686561"/>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defTabSz="913765" rtl="0" eaLnBrk="1" fontAlgn="auto" latinLnBrk="0" hangingPunct="1">
                    <a:lnSpc>
                      <a:spcPct val="150000"/>
                    </a:lnSpc>
                    <a:spcBef>
                      <a:spcPts val="0"/>
                    </a:spcBef>
                    <a:spcAft>
                      <a:spcPts val="0"/>
                    </a:spcAft>
                    <a:buClrTx/>
                    <a:buSzTx/>
                    <a:buFontTx/>
                    <a:buNone/>
                    <a:defRPr/>
                  </a:pPr>
                  <a:r>
                    <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VMware</a:t>
                  </a:r>
                  <a:r>
                    <a:rPr lang="zh-CN" altLang="en-US" sz="1200" noProof="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推出了</a:t>
                  </a:r>
                  <a:r>
                    <a:rPr lang="en-US" altLang="zh-CN" sz="1200" noProof="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x86</a:t>
                  </a:r>
                  <a:r>
                    <a:rPr lang="zh-CN" altLang="en-US" sz="1200" noProof="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架构的虚拟化产品</a:t>
                  </a: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3" name="iṧlïḑe"/>
            <p:cNvGrpSpPr/>
            <p:nvPr/>
          </p:nvGrpSpPr>
          <p:grpSpPr>
            <a:xfrm>
              <a:off x="3325224" y="4181969"/>
              <a:ext cx="2339563" cy="939262"/>
              <a:chOff x="3325224" y="4116614"/>
              <a:chExt cx="2339563" cy="939262"/>
            </a:xfrm>
          </p:grpSpPr>
          <p:sp>
            <p:nvSpPr>
              <p:cNvPr id="54" name="îš1idé"/>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55" name="í$ḻiďe"/>
              <p:cNvGrpSpPr/>
              <p:nvPr/>
            </p:nvGrpSpPr>
            <p:grpSpPr>
              <a:xfrm>
                <a:off x="3827759" y="4116614"/>
                <a:ext cx="1837028" cy="939262"/>
                <a:chOff x="3827759" y="4116614"/>
                <a:chExt cx="1837028" cy="939262"/>
              </a:xfrm>
            </p:grpSpPr>
            <p:sp>
              <p:nvSpPr>
                <p:cNvPr id="56" name="îṣḻîďê"/>
                <p:cNvSpPr txBox="1"/>
                <p:nvPr/>
              </p:nvSpPr>
              <p:spPr bwMode="auto">
                <a:xfrm>
                  <a:off x="3827759" y="4116614"/>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2002</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57" name="islíḑe"/>
                <p:cNvSpPr/>
                <p:nvPr/>
              </p:nvSpPr>
              <p:spPr bwMode="auto">
                <a:xfrm>
                  <a:off x="3827759" y="4586246"/>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dirty="0" err="1">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Xen</a:t>
                  </a:r>
                  <a:r>
                    <a:rPr kumimoji="0" lang="zh-CN" altLang="en-US"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正式被开源</a:t>
                  </a:r>
                  <a:endParaRPr kumimoji="0" lang="en-US" altLang="zh-CN"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4" name="iŝľîḋè"/>
            <p:cNvGrpSpPr/>
            <p:nvPr/>
          </p:nvGrpSpPr>
          <p:grpSpPr>
            <a:xfrm>
              <a:off x="3325224" y="2870503"/>
              <a:ext cx="2339563" cy="939262"/>
              <a:chOff x="3325224" y="4116614"/>
              <a:chExt cx="2339563" cy="939262"/>
            </a:xfrm>
          </p:grpSpPr>
          <p:sp>
            <p:nvSpPr>
              <p:cNvPr id="50" name="íṣḻïḓe"/>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51" name="îṡľïḍè"/>
              <p:cNvGrpSpPr/>
              <p:nvPr/>
            </p:nvGrpSpPr>
            <p:grpSpPr>
              <a:xfrm>
                <a:off x="3827759" y="4116614"/>
                <a:ext cx="1837028" cy="939262"/>
                <a:chOff x="3827759" y="4116614"/>
                <a:chExt cx="1837028" cy="939262"/>
              </a:xfrm>
            </p:grpSpPr>
            <p:sp>
              <p:nvSpPr>
                <p:cNvPr id="52" name="ïśḻíḍe"/>
                <p:cNvSpPr txBox="1"/>
                <p:nvPr/>
              </p:nvSpPr>
              <p:spPr bwMode="auto">
                <a:xfrm>
                  <a:off x="3827759" y="4116614"/>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2006</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53" name="ïṧḻiḓê"/>
                <p:cNvSpPr/>
                <p:nvPr/>
              </p:nvSpPr>
              <p:spPr bwMode="auto">
                <a:xfrm>
                  <a:off x="3827759" y="4586246"/>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50000"/>
                    </a:lnSpc>
                    <a:spcBef>
                      <a:spcPts val="0"/>
                    </a:spcBef>
                    <a:spcAft>
                      <a:spcPts val="0"/>
                    </a:spcAft>
                    <a:buClrTx/>
                    <a:buSzTx/>
                    <a:buFontTx/>
                    <a:buNone/>
                    <a:defRPr/>
                  </a:pPr>
                  <a:r>
                    <a:rPr lang="en-US" altLang="zh-CN" sz="1200" dirty="0" err="1">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Qumranet</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宣布</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KVM</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诞生</a:t>
                  </a: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5" name="íṣļídè"/>
            <p:cNvGrpSpPr/>
            <p:nvPr/>
          </p:nvGrpSpPr>
          <p:grpSpPr>
            <a:xfrm>
              <a:off x="3325224" y="1559037"/>
              <a:ext cx="2339563" cy="939262"/>
              <a:chOff x="3325224" y="4116614"/>
              <a:chExt cx="2339563" cy="939262"/>
            </a:xfrm>
          </p:grpSpPr>
          <p:sp>
            <p:nvSpPr>
              <p:cNvPr id="46" name="îṩ1iḋê"/>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47" name="iśľiḍè"/>
              <p:cNvGrpSpPr/>
              <p:nvPr/>
            </p:nvGrpSpPr>
            <p:grpSpPr>
              <a:xfrm>
                <a:off x="3827759" y="4116614"/>
                <a:ext cx="1837028" cy="939262"/>
                <a:chOff x="3827759" y="4116614"/>
                <a:chExt cx="1837028" cy="939262"/>
              </a:xfrm>
            </p:grpSpPr>
            <p:sp>
              <p:nvSpPr>
                <p:cNvPr id="48" name="ïslïďê"/>
                <p:cNvSpPr txBox="1"/>
                <p:nvPr/>
              </p:nvSpPr>
              <p:spPr bwMode="auto">
                <a:xfrm>
                  <a:off x="3827759" y="4116614"/>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2007</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49" name="išḻïḍê"/>
                <p:cNvSpPr/>
                <p:nvPr/>
              </p:nvSpPr>
              <p:spPr bwMode="auto">
                <a:xfrm>
                  <a:off x="3827759" y="4586246"/>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fontAlgn="auto">
                    <a:lnSpc>
                      <a:spcPct val="150000"/>
                    </a:lnSpc>
                    <a:spcBef>
                      <a:spcPts val="0"/>
                    </a:spcBef>
                    <a:spcAft>
                      <a:spcPts val="0"/>
                    </a:spcAft>
                    <a:defRPr/>
                  </a:pP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惠普发布了针对</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HP-UX</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的</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Integrity</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虚拟机</a:t>
                  </a: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6" name="îš1ïḋe"/>
            <p:cNvGrpSpPr/>
            <p:nvPr/>
          </p:nvGrpSpPr>
          <p:grpSpPr>
            <a:xfrm>
              <a:off x="6594564" y="2523832"/>
              <a:ext cx="2267334" cy="1965506"/>
              <a:chOff x="658970" y="2525991"/>
              <a:chExt cx="2267334" cy="1965506"/>
            </a:xfrm>
          </p:grpSpPr>
          <p:sp>
            <p:nvSpPr>
              <p:cNvPr id="42" name="îş1ïḋê"/>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43" name="iṧľîḓê"/>
              <p:cNvGrpSpPr/>
              <p:nvPr/>
            </p:nvGrpSpPr>
            <p:grpSpPr>
              <a:xfrm>
                <a:off x="658970" y="3624068"/>
                <a:ext cx="1837028" cy="867429"/>
                <a:chOff x="658970" y="3624068"/>
                <a:chExt cx="1837028" cy="867429"/>
              </a:xfrm>
            </p:grpSpPr>
            <p:sp>
              <p:nvSpPr>
                <p:cNvPr id="44" name="îślïḑe"/>
                <p:cNvSpPr txBox="1"/>
                <p:nvPr/>
              </p:nvSpPr>
              <p:spPr bwMode="auto">
                <a:xfrm>
                  <a:off x="658970" y="3624068"/>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2008</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45" name="ïşľíďe"/>
                <p:cNvSpPr/>
                <p:nvPr/>
              </p:nvSpPr>
              <p:spPr bwMode="auto">
                <a:xfrm>
                  <a:off x="658970" y="4021867"/>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fontAlgn="auto">
                    <a:lnSpc>
                      <a:spcPct val="150000"/>
                    </a:lnSpc>
                    <a:spcBef>
                      <a:spcPts val="0"/>
                    </a:spcBef>
                    <a:spcAft>
                      <a:spcPts val="0"/>
                    </a:spcAft>
                    <a:defRPr/>
                  </a:pP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Linux</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容器</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LXC</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推出</a:t>
                  </a:r>
                </a:p>
              </p:txBody>
            </p:sp>
          </p:grpSp>
        </p:grpSp>
        <p:grpSp>
          <p:nvGrpSpPr>
            <p:cNvPr id="17" name="íŝľîḑe"/>
            <p:cNvGrpSpPr/>
            <p:nvPr/>
          </p:nvGrpSpPr>
          <p:grpSpPr>
            <a:xfrm>
              <a:off x="6594564" y="2253757"/>
              <a:ext cx="2267334" cy="1902679"/>
              <a:chOff x="658970" y="944450"/>
              <a:chExt cx="2267334" cy="1902679"/>
            </a:xfrm>
          </p:grpSpPr>
          <p:sp>
            <p:nvSpPr>
              <p:cNvPr id="38" name="iṡľïďé"/>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39" name="ïślïḑê"/>
              <p:cNvGrpSpPr/>
              <p:nvPr/>
            </p:nvGrpSpPr>
            <p:grpSpPr>
              <a:xfrm>
                <a:off x="658970" y="944450"/>
                <a:ext cx="1837028" cy="900100"/>
                <a:chOff x="658970" y="944450"/>
                <a:chExt cx="1837028" cy="900100"/>
              </a:xfrm>
            </p:grpSpPr>
            <p:sp>
              <p:nvSpPr>
                <p:cNvPr id="40" name="îsľiḋé"/>
                <p:cNvSpPr txBox="1"/>
                <p:nvPr/>
              </p:nvSpPr>
              <p:spPr bwMode="auto">
                <a:xfrm>
                  <a:off x="658970" y="944450"/>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2008</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41" name="isliḓé"/>
                <p:cNvSpPr/>
                <p:nvPr/>
              </p:nvSpPr>
              <p:spPr bwMode="auto">
                <a:xfrm>
                  <a:off x="658970" y="1374920"/>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fontAlgn="auto">
                    <a:lnSpc>
                      <a:spcPct val="150000"/>
                    </a:lnSpc>
                    <a:spcBef>
                      <a:spcPts val="0"/>
                    </a:spcBef>
                    <a:spcAft>
                      <a:spcPts val="0"/>
                    </a:spcAft>
                    <a:defRPr/>
                  </a:pP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微软在</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Windows Server 2008 R2</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中加入了</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Hyper-V</a:t>
                  </a:r>
                </a:p>
                <a:p>
                  <a:pPr marL="0" marR="0" lvl="0" indent="0" defTabSz="913765" rtl="0" eaLnBrk="1" fontAlgn="auto" latinLnBrk="0" hangingPunct="1">
                    <a:lnSpc>
                      <a:spcPct val="150000"/>
                    </a:lnSpc>
                    <a:spcBef>
                      <a:spcPts val="0"/>
                    </a:spcBef>
                    <a:spcAft>
                      <a:spcPts val="0"/>
                    </a:spcAft>
                    <a:buClrTx/>
                    <a:buSzTx/>
                    <a:buFontTx/>
                    <a:buNone/>
                    <a:defRPr/>
                  </a:pP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8" name="îş1îdé"/>
            <p:cNvGrpSpPr/>
            <p:nvPr/>
          </p:nvGrpSpPr>
          <p:grpSpPr>
            <a:xfrm>
              <a:off x="6594564" y="4837701"/>
              <a:ext cx="2267334" cy="939262"/>
              <a:chOff x="658970" y="2216929"/>
              <a:chExt cx="2267334" cy="939262"/>
            </a:xfrm>
          </p:grpSpPr>
          <p:sp>
            <p:nvSpPr>
              <p:cNvPr id="34" name="îṥlíḋê"/>
              <p:cNvSpPr/>
              <p:nvPr/>
            </p:nvSpPr>
            <p:spPr>
              <a:xfrm>
                <a:off x="2605166" y="2525991"/>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35" name="ïslidè"/>
              <p:cNvGrpSpPr/>
              <p:nvPr/>
            </p:nvGrpSpPr>
            <p:grpSpPr>
              <a:xfrm>
                <a:off x="658970" y="2216929"/>
                <a:ext cx="1837028" cy="939262"/>
                <a:chOff x="658970" y="2216929"/>
                <a:chExt cx="1837028" cy="939262"/>
              </a:xfrm>
            </p:grpSpPr>
            <p:sp>
              <p:nvSpPr>
                <p:cNvPr id="36" name="îSľiḓê"/>
                <p:cNvSpPr txBox="1"/>
                <p:nvPr/>
              </p:nvSpPr>
              <p:spPr bwMode="auto">
                <a:xfrm>
                  <a:off x="658970" y="2216929"/>
                  <a:ext cx="1837028"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2010</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37" name="íŝḻïḓe"/>
                <p:cNvSpPr/>
                <p:nvPr/>
              </p:nvSpPr>
              <p:spPr bwMode="auto">
                <a:xfrm>
                  <a:off x="658970" y="2686561"/>
                  <a:ext cx="1837028"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fontAlgn="auto">
                    <a:lnSpc>
                      <a:spcPct val="150000"/>
                    </a:lnSpc>
                    <a:spcBef>
                      <a:spcPts val="0"/>
                    </a:spcBef>
                    <a:spcAft>
                      <a:spcPts val="0"/>
                    </a:spcAft>
                    <a:defRPr/>
                  </a:pP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红帽</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6.0</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版本中默认仅提供</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KVM</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虚拟化机制</a:t>
                  </a:r>
                  <a:endParaRPr kumimoji="0" lang="en-US" altLang="zh-CN" sz="12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19" name="íṧ1íḑé"/>
            <p:cNvGrpSpPr/>
            <p:nvPr/>
          </p:nvGrpSpPr>
          <p:grpSpPr>
            <a:xfrm>
              <a:off x="9260818" y="4181969"/>
              <a:ext cx="2258082" cy="939262"/>
              <a:chOff x="3325224" y="4116614"/>
              <a:chExt cx="2258082" cy="939262"/>
            </a:xfrm>
          </p:grpSpPr>
          <p:sp>
            <p:nvSpPr>
              <p:cNvPr id="30" name="íṥ1íḋe"/>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31" name="iŝḷîḋè"/>
              <p:cNvGrpSpPr/>
              <p:nvPr/>
            </p:nvGrpSpPr>
            <p:grpSpPr>
              <a:xfrm>
                <a:off x="3827759" y="4116614"/>
                <a:ext cx="1755547" cy="939262"/>
                <a:chOff x="3827759" y="4116614"/>
                <a:chExt cx="1755547" cy="939262"/>
              </a:xfrm>
            </p:grpSpPr>
            <p:sp>
              <p:nvSpPr>
                <p:cNvPr id="32" name="íṣ1îḓé"/>
                <p:cNvSpPr txBox="1"/>
                <p:nvPr/>
              </p:nvSpPr>
              <p:spPr bwMode="auto">
                <a:xfrm>
                  <a:off x="3827759" y="4116614"/>
                  <a:ext cx="1755547"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2011</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33" name="ïşlîḓè"/>
                <p:cNvSpPr/>
                <p:nvPr/>
              </p:nvSpPr>
              <p:spPr bwMode="auto">
                <a:xfrm>
                  <a:off x="3827759" y="4586246"/>
                  <a:ext cx="1755547"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lvl="0" fontAlgn="auto">
                    <a:lnSpc>
                      <a:spcPct val="150000"/>
                    </a:lnSpc>
                    <a:spcBef>
                      <a:spcPts val="0"/>
                    </a:spcBef>
                    <a:spcAft>
                      <a:spcPts val="0"/>
                    </a:spcAft>
                    <a:defRPr/>
                  </a:pP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IBM</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、红帽、惠普和英特尔成立开放虚拟化联盟，加速</a:t>
                  </a:r>
                  <a:r>
                    <a:rPr lang="en-US" altLang="zh-CN"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KVM</a:t>
                  </a:r>
                  <a:r>
                    <a:rPr lang="zh-CN" altLang="en-US" sz="1200" dirty="0">
                      <a:solidFill>
                        <a:srgbClr val="000000"/>
                      </a:solidFill>
                      <a:latin typeface="Huawei Sans" panose="020C0503030203020204" pitchFamily="34" charset="0"/>
                      <a:ea typeface="方正兰亭黑简体" panose="02000000000000000000" pitchFamily="2" charset="-122"/>
                      <a:cs typeface="+mn-ea"/>
                      <a:sym typeface="Huawei Sans" panose="020C0503030203020204" pitchFamily="34" charset="0"/>
                    </a:rPr>
                    <a:t>推广</a:t>
                  </a:r>
                </a:p>
              </p:txBody>
            </p:sp>
          </p:grpSp>
        </p:grpSp>
        <p:grpSp>
          <p:nvGrpSpPr>
            <p:cNvPr id="20" name="iṥļiḋe"/>
            <p:cNvGrpSpPr/>
            <p:nvPr/>
          </p:nvGrpSpPr>
          <p:grpSpPr>
            <a:xfrm>
              <a:off x="9260818" y="2870503"/>
              <a:ext cx="2258076" cy="939262"/>
              <a:chOff x="3325224" y="4116614"/>
              <a:chExt cx="2258076" cy="939262"/>
            </a:xfrm>
          </p:grpSpPr>
          <p:sp>
            <p:nvSpPr>
              <p:cNvPr id="26" name="ïṧ1îḋê"/>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27" name="iŝliḍè"/>
              <p:cNvGrpSpPr/>
              <p:nvPr/>
            </p:nvGrpSpPr>
            <p:grpSpPr>
              <a:xfrm>
                <a:off x="3827759" y="4116614"/>
                <a:ext cx="1755541" cy="939262"/>
                <a:chOff x="3827759" y="4116614"/>
                <a:chExt cx="1755541" cy="939262"/>
              </a:xfrm>
            </p:grpSpPr>
            <p:sp>
              <p:nvSpPr>
                <p:cNvPr id="28" name="iṣľîḓè"/>
                <p:cNvSpPr txBox="1"/>
                <p:nvPr/>
              </p:nvSpPr>
              <p:spPr bwMode="auto">
                <a:xfrm>
                  <a:off x="3827759" y="4116614"/>
                  <a:ext cx="1755541"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2013</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29" name="îśľiḑe"/>
                <p:cNvSpPr/>
                <p:nvPr/>
              </p:nvSpPr>
              <p:spPr bwMode="auto">
                <a:xfrm>
                  <a:off x="3827759" y="4586246"/>
                  <a:ext cx="1755541"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dirty="0" err="1">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Docker</a:t>
                  </a:r>
                  <a:r>
                    <a:rPr kumimoji="0" lang="zh-CN" altLang="en-US"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推出</a:t>
                  </a:r>
                  <a:endParaRPr kumimoji="0" lang="en-US" altLang="zh-CN"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nvGrpSpPr>
            <p:cNvPr id="21" name="iṥḷîḓé"/>
            <p:cNvGrpSpPr/>
            <p:nvPr/>
          </p:nvGrpSpPr>
          <p:grpSpPr>
            <a:xfrm>
              <a:off x="9260818" y="1559037"/>
              <a:ext cx="2258079" cy="939262"/>
              <a:chOff x="3325224" y="4116614"/>
              <a:chExt cx="2258079" cy="939262"/>
            </a:xfrm>
          </p:grpSpPr>
          <p:sp>
            <p:nvSpPr>
              <p:cNvPr id="22" name="î$liďé"/>
              <p:cNvSpPr/>
              <p:nvPr/>
            </p:nvSpPr>
            <p:spPr>
              <a:xfrm>
                <a:off x="3325224" y="4425676"/>
                <a:ext cx="321138" cy="321138"/>
              </a:xfrm>
              <a:prstGeom prst="ellipse">
                <a:avLst/>
              </a:prstGeom>
              <a:solidFill>
                <a:schemeClr val="bg1"/>
              </a:solidFill>
              <a:ln w="152400">
                <a:solidFill>
                  <a:srgbClr val="3ABABA"/>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40000" lnSpcReduction="20000"/>
              </a:bodyPr>
              <a:lstStyle/>
              <a:p>
                <a:pPr marL="0" marR="0" lvl="0" indent="0" algn="ctr" defTabSz="913765"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FFFFFF"/>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nvGrpSpPr>
              <p:cNvPr id="23" name="îsļidê"/>
              <p:cNvGrpSpPr/>
              <p:nvPr/>
            </p:nvGrpSpPr>
            <p:grpSpPr>
              <a:xfrm>
                <a:off x="3827759" y="4116614"/>
                <a:ext cx="1755544" cy="939262"/>
                <a:chOff x="3827759" y="4116614"/>
                <a:chExt cx="1755544" cy="939262"/>
              </a:xfrm>
            </p:grpSpPr>
            <p:sp>
              <p:nvSpPr>
                <p:cNvPr id="24" name="ïSľïḍê"/>
                <p:cNvSpPr txBox="1"/>
                <p:nvPr/>
              </p:nvSpPr>
              <p:spPr bwMode="auto">
                <a:xfrm>
                  <a:off x="3827759" y="4116614"/>
                  <a:ext cx="1755544"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2014</a:t>
                  </a:r>
                  <a:r>
                    <a:rPr kumimoji="0" lang="zh-CN" altLang="en-US"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年</a:t>
                  </a:r>
                  <a:endParaRPr kumimoji="0" lang="en-US" altLang="zh-CN" sz="1800" b="1"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sp>
              <p:nvSpPr>
                <p:cNvPr id="25" name="îṧḻîdê"/>
                <p:cNvSpPr/>
                <p:nvPr/>
              </p:nvSpPr>
              <p:spPr bwMode="auto">
                <a:xfrm>
                  <a:off x="3827759" y="4586246"/>
                  <a:ext cx="1755544" cy="4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50000"/>
                    </a:lnSpc>
                    <a:spcBef>
                      <a:spcPts val="0"/>
                    </a:spcBef>
                    <a:spcAft>
                      <a:spcPts val="0"/>
                    </a:spcAft>
                    <a:buClrTx/>
                    <a:buSzTx/>
                    <a:buFontTx/>
                    <a:buNone/>
                    <a:defRPr/>
                  </a:pPr>
                  <a:r>
                    <a:rPr kumimoji="0" lang="en-US" altLang="zh-CN"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Rocket</a:t>
                  </a:r>
                  <a:r>
                    <a:rPr kumimoji="0" lang="zh-CN" altLang="en-US"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rPr>
                    <a:t>推出</a:t>
                  </a:r>
                  <a:endParaRPr kumimoji="0" lang="en-US" altLang="zh-CN" sz="1100" b="0" i="0" u="none" strike="noStrike" kern="1200" cap="none" spc="0" normalizeH="0" baseline="0" noProof="0" dirty="0">
                    <a:ln>
                      <a:noFill/>
                    </a:ln>
                    <a:solidFill>
                      <a:srgbClr val="000000"/>
                    </a:solidFill>
                    <a:effectLst/>
                    <a:uLnTx/>
                    <a:uFillTx/>
                    <a:latin typeface="Huawei Sans" panose="020C0503030203020204" pitchFamily="34" charset="0"/>
                    <a:ea typeface="方正兰亭黑简体" panose="02000000000000000000" pitchFamily="2" charset="-122"/>
                    <a:cs typeface="+mn-ea"/>
                    <a:sym typeface="Huawei Sans" panose="020C0503030203020204" pitchFamily="34" charset="0"/>
                  </a:endParaRPr>
                </a:p>
              </p:txBody>
            </p:sp>
          </p:grpSp>
        </p:grpSp>
      </p:grpSp>
    </p:spTree>
    <p:extLst>
      <p:ext uri="{BB962C8B-B14F-4D97-AF65-F5344CB8AC3E}">
        <p14:creationId xmlns:p14="http://schemas.microsoft.com/office/powerpoint/2010/main" val="3503343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一些虚拟化技术介绍</a:t>
            </a:r>
          </a:p>
        </p:txBody>
      </p:sp>
      <p:sp>
        <p:nvSpPr>
          <p:cNvPr id="3" name="内容占位符 2"/>
          <p:cNvSpPr>
            <a:spLocks noGrp="1"/>
          </p:cNvSpPr>
          <p:nvPr>
            <p:ph idx="1"/>
          </p:nvPr>
        </p:nvSpPr>
        <p:spPr/>
        <p:txBody>
          <a:bodyPr/>
          <a:lstStyle/>
          <a:p>
            <a:r>
              <a:rPr lang="en-US" altLang="zh-CN" dirty="0"/>
              <a:t>VMware</a:t>
            </a:r>
            <a:r>
              <a:rPr lang="zh-CN" altLang="en-US" dirty="0"/>
              <a:t>：技术</a:t>
            </a:r>
            <a:r>
              <a:rPr lang="en-US" altLang="zh-CN" dirty="0"/>
              <a:t>+</a:t>
            </a:r>
            <a:r>
              <a:rPr lang="zh-CN" altLang="en-US" dirty="0"/>
              <a:t>公司，</a:t>
            </a:r>
            <a:r>
              <a:rPr lang="en-US" altLang="zh-CN" dirty="0"/>
              <a:t>1999</a:t>
            </a:r>
            <a:r>
              <a:rPr lang="zh-CN" altLang="en-US" dirty="0"/>
              <a:t>年推出虚拟机产品；从虚拟化技术转向云产品</a:t>
            </a:r>
            <a:endParaRPr lang="en-US" altLang="zh-CN" dirty="0"/>
          </a:p>
          <a:p>
            <a:endParaRPr lang="en-US" altLang="zh-CN" dirty="0"/>
          </a:p>
          <a:p>
            <a:endParaRPr lang="en-US" altLang="zh-CN" dirty="0"/>
          </a:p>
          <a:p>
            <a:pPr lvl="1"/>
            <a:r>
              <a:rPr lang="en-US" altLang="zh-CN" dirty="0"/>
              <a:t>VMware vSphere: </a:t>
            </a:r>
            <a:r>
              <a:rPr lang="zh-CN" altLang="en-US" dirty="0"/>
              <a:t>安装在裸机上的强大服务器，可以在其上同时运行多台虚拟机。</a:t>
            </a:r>
            <a:endParaRPr lang="en-US" altLang="zh-CN" dirty="0"/>
          </a:p>
          <a:p>
            <a:pPr lvl="1"/>
            <a:r>
              <a:rPr lang="en-US" altLang="zh-CN" dirty="0"/>
              <a:t>VMware Workstation: </a:t>
            </a:r>
            <a:r>
              <a:rPr lang="zh-CN" altLang="en-US" dirty="0"/>
              <a:t>是在</a:t>
            </a:r>
            <a:r>
              <a:rPr lang="en-US" altLang="zh-CN" dirty="0"/>
              <a:t>Windows</a:t>
            </a:r>
            <a:r>
              <a:rPr lang="zh-CN" altLang="en-US" dirty="0"/>
              <a:t>或</a:t>
            </a:r>
            <a:r>
              <a:rPr lang="en-US" altLang="zh-CN" dirty="0"/>
              <a:t>Linux</a:t>
            </a:r>
            <a:r>
              <a:rPr lang="zh-CN" altLang="en-US" dirty="0"/>
              <a:t>操作系统上运行的应用程序，可以模拟</a:t>
            </a:r>
            <a:r>
              <a:rPr lang="en-US" altLang="zh-CN" dirty="0"/>
              <a:t>x86</a:t>
            </a:r>
            <a:r>
              <a:rPr lang="zh-CN" altLang="en-US" dirty="0"/>
              <a:t>标准</a:t>
            </a:r>
            <a:r>
              <a:rPr lang="en-US" altLang="zh-CN" dirty="0"/>
              <a:t>PC</a:t>
            </a:r>
            <a:r>
              <a:rPr lang="zh-CN" altLang="en-US" dirty="0"/>
              <a:t>环境。可以安装操作系统。</a:t>
            </a:r>
            <a:endParaRPr lang="en-US" altLang="zh-CN" dirty="0"/>
          </a:p>
          <a:p>
            <a:r>
              <a:rPr lang="en-US" altLang="zh-CN" dirty="0"/>
              <a:t>Xen</a:t>
            </a:r>
            <a:r>
              <a:rPr lang="zh-CN" altLang="en-US" dirty="0"/>
              <a:t>：由剑桥大学开发的开源</a:t>
            </a:r>
            <a:r>
              <a:rPr lang="zh-CN" altLang="en-US" dirty="0">
                <a:solidFill>
                  <a:srgbClr val="FF6699"/>
                </a:solidFill>
              </a:rPr>
              <a:t>虚拟机监视器（</a:t>
            </a:r>
            <a:r>
              <a:rPr lang="en-US" altLang="zh-CN" dirty="0">
                <a:solidFill>
                  <a:srgbClr val="FF6699"/>
                </a:solidFill>
              </a:rPr>
              <a:t>VMM</a:t>
            </a:r>
            <a:r>
              <a:rPr lang="zh-CN" altLang="en-US" dirty="0">
                <a:solidFill>
                  <a:srgbClr val="FF6699"/>
                </a:solidFill>
              </a:rPr>
              <a:t>）</a:t>
            </a:r>
            <a:r>
              <a:rPr lang="zh-CN" altLang="en-US" dirty="0"/>
              <a:t>。需要对操作系统进行显式的修改才能运行</a:t>
            </a:r>
            <a:endParaRPr lang="en-US" altLang="zh-CN" dirty="0"/>
          </a:p>
          <a:p>
            <a:endParaRPr lang="en-US" altLang="zh-CN" dirty="0"/>
          </a:p>
        </p:txBody>
      </p:sp>
      <p:sp>
        <p:nvSpPr>
          <p:cNvPr id="4" name="灯片编号占位符 3"/>
          <p:cNvSpPr>
            <a:spLocks noGrp="1"/>
          </p:cNvSpPr>
          <p:nvPr>
            <p:ph type="sldNum" sz="quarter" idx="12"/>
          </p:nvPr>
        </p:nvSpPr>
        <p:spPr/>
        <p:txBody>
          <a:bodyPr/>
          <a:lstStyle/>
          <a:p>
            <a:fld id="{02AE1E35-F495-4665-8CB0-CDD28443F6EA}" type="slidenum">
              <a:rPr lang="zh-CN" altLang="en-US" smtClean="0"/>
              <a:t>18</a:t>
            </a:fld>
            <a:endParaRPr lang="zh-CN" altLang="en-US"/>
          </a:p>
        </p:txBody>
      </p:sp>
      <p:sp>
        <p:nvSpPr>
          <p:cNvPr id="6" name="矩形 5">
            <a:extLst>
              <a:ext uri="{FF2B5EF4-FFF2-40B4-BE49-F238E27FC236}">
                <a16:creationId xmlns:a16="http://schemas.microsoft.com/office/drawing/2014/main" id="{699DBE1B-ED37-4983-BEFE-001F9790FF5D}"/>
              </a:ext>
            </a:extLst>
          </p:cNvPr>
          <p:cNvSpPr/>
          <p:nvPr/>
        </p:nvSpPr>
        <p:spPr>
          <a:xfrm>
            <a:off x="1579123" y="1598977"/>
            <a:ext cx="6890426" cy="646331"/>
          </a:xfrm>
          <a:prstGeom prst="rect">
            <a:avLst/>
          </a:prstGeom>
        </p:spPr>
        <p:txBody>
          <a:bodyPr wrap="square">
            <a:spAutoFit/>
          </a:bodyPr>
          <a:lstStyle/>
          <a:p>
            <a:r>
              <a:rPr lang="zh-CN" altLang="en-US" dirty="0">
                <a:solidFill>
                  <a:srgbClr val="333333"/>
                </a:solidFill>
                <a:latin typeface="Helvetica Neue"/>
              </a:rPr>
              <a:t>是全球</a:t>
            </a:r>
            <a:r>
              <a:rPr lang="zh-CN" altLang="en-US" dirty="0">
                <a:solidFill>
                  <a:srgbClr val="333333"/>
                </a:solidFill>
                <a:highlight>
                  <a:srgbClr val="FFFF00"/>
                </a:highlight>
                <a:latin typeface="Helvetica Neue"/>
              </a:rPr>
              <a:t>云基础架构</a:t>
            </a:r>
            <a:r>
              <a:rPr lang="zh-CN" altLang="en-US" dirty="0">
                <a:solidFill>
                  <a:srgbClr val="333333"/>
                </a:solidFill>
                <a:latin typeface="Helvetica Neue"/>
              </a:rPr>
              <a:t>和移动商务解决方案厂商，提供基于</a:t>
            </a:r>
            <a:r>
              <a:rPr lang="en-US" altLang="zh-CN" dirty="0">
                <a:solidFill>
                  <a:srgbClr val="333333"/>
                </a:solidFill>
                <a:latin typeface="Helvetica Neue"/>
              </a:rPr>
              <a:t>VMware</a:t>
            </a:r>
            <a:r>
              <a:rPr lang="zh-CN" altLang="en-US" dirty="0">
                <a:solidFill>
                  <a:srgbClr val="333333"/>
                </a:solidFill>
                <a:latin typeface="Helvetica Neue"/>
              </a:rPr>
              <a:t>的解决方案，企业通过数据中心改造和</a:t>
            </a:r>
            <a:r>
              <a:rPr lang="zh-CN" altLang="en-US" dirty="0">
                <a:solidFill>
                  <a:srgbClr val="333333"/>
                </a:solidFill>
                <a:highlight>
                  <a:srgbClr val="FFFF00"/>
                </a:highlight>
                <a:latin typeface="Helvetica Neue"/>
              </a:rPr>
              <a:t>公有云</a:t>
            </a:r>
            <a:r>
              <a:rPr lang="zh-CN" altLang="en-US" dirty="0">
                <a:solidFill>
                  <a:srgbClr val="333333"/>
                </a:solidFill>
                <a:latin typeface="Helvetica Neue"/>
              </a:rPr>
              <a:t>整合业务。</a:t>
            </a:r>
            <a:endParaRPr lang="zh-CN" altLang="en-US" dirty="0"/>
          </a:p>
        </p:txBody>
      </p:sp>
      <p:sp>
        <p:nvSpPr>
          <p:cNvPr id="7" name="矩形 6">
            <a:extLst>
              <a:ext uri="{FF2B5EF4-FFF2-40B4-BE49-F238E27FC236}">
                <a16:creationId xmlns:a16="http://schemas.microsoft.com/office/drawing/2014/main" id="{6A52F37B-70C8-4E89-9E75-E5C4103E044A}"/>
              </a:ext>
            </a:extLst>
          </p:cNvPr>
          <p:cNvSpPr/>
          <p:nvPr/>
        </p:nvSpPr>
        <p:spPr>
          <a:xfrm>
            <a:off x="425861" y="3907118"/>
            <a:ext cx="4368133" cy="2031325"/>
          </a:xfrm>
          <a:prstGeom prst="rect">
            <a:avLst/>
          </a:prstGeom>
        </p:spPr>
        <p:txBody>
          <a:bodyPr wrap="square">
            <a:spAutoFit/>
          </a:bodyPr>
          <a:lstStyle/>
          <a:p>
            <a:r>
              <a:rPr lang="en-US" altLang="zh-CN" dirty="0">
                <a:solidFill>
                  <a:srgbClr val="333333"/>
                </a:solidFill>
                <a:latin typeface="Helvetica Neue"/>
              </a:rPr>
              <a:t>Xen</a:t>
            </a:r>
            <a:r>
              <a:rPr lang="zh-CN" altLang="en-US" dirty="0">
                <a:solidFill>
                  <a:srgbClr val="333333"/>
                </a:solidFill>
                <a:latin typeface="Helvetica Neue"/>
              </a:rPr>
              <a:t>虚拟机可以在</a:t>
            </a:r>
            <a:r>
              <a:rPr lang="zh-CN" altLang="en-US" dirty="0">
                <a:solidFill>
                  <a:srgbClr val="333333"/>
                </a:solidFill>
                <a:highlight>
                  <a:srgbClr val="FFFF00"/>
                </a:highlight>
                <a:latin typeface="Helvetica Neue"/>
              </a:rPr>
              <a:t>不停止的情况下</a:t>
            </a:r>
            <a:r>
              <a:rPr lang="zh-CN" altLang="en-US" dirty="0">
                <a:solidFill>
                  <a:srgbClr val="333333"/>
                </a:solidFill>
                <a:latin typeface="Helvetica Neue"/>
              </a:rPr>
              <a:t>在多个物理主机之间实时迁移。在操作过程中，虚拟机在没有停止工作的情况下内存被反复的复制到目标机器。虚拟机</a:t>
            </a:r>
            <a:r>
              <a:rPr lang="zh-CN" altLang="en-US" dirty="0">
                <a:solidFill>
                  <a:srgbClr val="333333"/>
                </a:solidFill>
                <a:highlight>
                  <a:srgbClr val="FFFF00"/>
                </a:highlight>
                <a:latin typeface="Helvetica Neue"/>
              </a:rPr>
              <a:t>在最终目的地开始执行之前</a:t>
            </a:r>
            <a:r>
              <a:rPr lang="zh-CN" altLang="en-US" dirty="0">
                <a:solidFill>
                  <a:srgbClr val="333333"/>
                </a:solidFill>
                <a:latin typeface="Helvetica Neue"/>
              </a:rPr>
              <a:t>，会有一次</a:t>
            </a:r>
            <a:r>
              <a:rPr lang="en-US" altLang="zh-CN" dirty="0">
                <a:solidFill>
                  <a:srgbClr val="333333"/>
                </a:solidFill>
                <a:latin typeface="Helvetica Neue"/>
              </a:rPr>
              <a:t>60-300</a:t>
            </a:r>
            <a:r>
              <a:rPr lang="zh-CN" altLang="en-US" dirty="0">
                <a:solidFill>
                  <a:srgbClr val="333333"/>
                </a:solidFill>
                <a:latin typeface="Helvetica Neue"/>
              </a:rPr>
              <a:t>秒的非常短暂的暂停以执行最终的同步化，给人无缝迁移的感觉。</a:t>
            </a:r>
            <a:endParaRPr lang="zh-CN" altLang="en-US" dirty="0"/>
          </a:p>
        </p:txBody>
      </p:sp>
      <p:sp>
        <p:nvSpPr>
          <p:cNvPr id="8" name="矩形 7">
            <a:extLst>
              <a:ext uri="{FF2B5EF4-FFF2-40B4-BE49-F238E27FC236}">
                <a16:creationId xmlns:a16="http://schemas.microsoft.com/office/drawing/2014/main" id="{ADF21B51-E484-4E92-A07D-947D4B0EC756}"/>
              </a:ext>
            </a:extLst>
          </p:cNvPr>
          <p:cNvSpPr/>
          <p:nvPr/>
        </p:nvSpPr>
        <p:spPr>
          <a:xfrm>
            <a:off x="3001551" y="5930013"/>
            <a:ext cx="1569660" cy="369332"/>
          </a:xfrm>
          <a:prstGeom prst="rect">
            <a:avLst/>
          </a:prstGeom>
          <a:solidFill>
            <a:srgbClr val="FF0000"/>
          </a:solidFill>
        </p:spPr>
        <p:txBody>
          <a:bodyPr wrap="none">
            <a:spAutoFit/>
          </a:bodyPr>
          <a:lstStyle/>
          <a:p>
            <a:r>
              <a:rPr lang="zh-CN" altLang="en-US" dirty="0">
                <a:solidFill>
                  <a:schemeClr val="bg1"/>
                </a:solidFill>
              </a:rPr>
              <a:t>硬件级虚拟化</a:t>
            </a:r>
          </a:p>
        </p:txBody>
      </p:sp>
      <p:pic>
        <p:nvPicPr>
          <p:cNvPr id="9" name="图片 8">
            <a:extLst>
              <a:ext uri="{FF2B5EF4-FFF2-40B4-BE49-F238E27FC236}">
                <a16:creationId xmlns:a16="http://schemas.microsoft.com/office/drawing/2014/main" id="{BDE859C5-C514-433B-B7B1-4ECFCC67D61D}"/>
              </a:ext>
            </a:extLst>
          </p:cNvPr>
          <p:cNvPicPr>
            <a:picLocks noChangeAspect="1"/>
          </p:cNvPicPr>
          <p:nvPr/>
        </p:nvPicPr>
        <p:blipFill>
          <a:blip r:embed="rId2"/>
          <a:stretch>
            <a:fillRect/>
          </a:stretch>
        </p:blipFill>
        <p:spPr>
          <a:xfrm>
            <a:off x="4692639" y="3586377"/>
            <a:ext cx="3919582" cy="3206436"/>
          </a:xfrm>
          <a:prstGeom prst="rect">
            <a:avLst/>
          </a:prstGeom>
        </p:spPr>
      </p:pic>
    </p:spTree>
    <p:extLst>
      <p:ext uri="{BB962C8B-B14F-4D97-AF65-F5344CB8AC3E}">
        <p14:creationId xmlns:p14="http://schemas.microsoft.com/office/powerpoint/2010/main" val="24788643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一些虚拟化技术介绍</a:t>
            </a:r>
          </a:p>
        </p:txBody>
      </p:sp>
      <p:sp>
        <p:nvSpPr>
          <p:cNvPr id="3" name="内容占位符 2"/>
          <p:cNvSpPr>
            <a:spLocks noGrp="1"/>
          </p:cNvSpPr>
          <p:nvPr>
            <p:ph idx="1"/>
          </p:nvPr>
        </p:nvSpPr>
        <p:spPr>
          <a:xfrm>
            <a:off x="420456" y="1188138"/>
            <a:ext cx="5318863" cy="5183188"/>
          </a:xfrm>
        </p:spPr>
        <p:txBody>
          <a:bodyPr>
            <a:normAutofit/>
          </a:bodyPr>
          <a:lstStyle/>
          <a:p>
            <a:r>
              <a:rPr lang="en-US" altLang="zh-CN" dirty="0"/>
              <a:t>KVM</a:t>
            </a:r>
            <a:r>
              <a:rPr lang="zh-CN" altLang="en-US" dirty="0"/>
              <a:t>：</a:t>
            </a:r>
            <a:r>
              <a:rPr lang="en-US" altLang="zh-CN" dirty="0"/>
              <a:t> Kernel-based Virtual Machine</a:t>
            </a:r>
          </a:p>
          <a:p>
            <a:pPr lvl="1"/>
            <a:r>
              <a:rPr lang="zh-CN" altLang="en-US" sz="1200" b="1" dirty="0"/>
              <a:t>认为寄居虚拟化的理由</a:t>
            </a:r>
            <a:r>
              <a:rPr lang="zh-CN" altLang="en-US" sz="1200" dirty="0"/>
              <a:t>： </a:t>
            </a:r>
            <a:r>
              <a:rPr lang="en-US" altLang="zh-CN" sz="1200" dirty="0"/>
              <a:t>KVM</a:t>
            </a:r>
            <a:r>
              <a:rPr lang="zh-CN" altLang="en-US" sz="1200" dirty="0"/>
              <a:t>作为一个嵌套在内核当中的</a:t>
            </a:r>
            <a:r>
              <a:rPr lang="en-US" altLang="zh-CN" sz="1200" dirty="0"/>
              <a:t>VMM</a:t>
            </a:r>
            <a:r>
              <a:rPr lang="zh-CN" altLang="en-US" sz="1200" dirty="0"/>
              <a:t>层，必须先安装在一个操作系统中，安装</a:t>
            </a:r>
            <a:r>
              <a:rPr lang="en-US" altLang="zh-CN" sz="1200" dirty="0"/>
              <a:t>KVM</a:t>
            </a:r>
            <a:r>
              <a:rPr lang="zh-CN" altLang="en-US" sz="1200" dirty="0"/>
              <a:t>的操作系统也可以安装其它服务，做其它事情。所以，</a:t>
            </a:r>
            <a:r>
              <a:rPr lang="en-US" altLang="zh-CN" sz="1200" dirty="0"/>
              <a:t>KVM</a:t>
            </a:r>
            <a:r>
              <a:rPr lang="zh-CN" altLang="en-US" sz="1200" dirty="0"/>
              <a:t>可以理解为是寄居虚拟化的实现。</a:t>
            </a:r>
            <a:endParaRPr lang="en-US" altLang="zh-CN" sz="1200" dirty="0"/>
          </a:p>
          <a:p>
            <a:pPr lvl="1"/>
            <a:r>
              <a:rPr lang="zh-CN" altLang="en-US" sz="1200" b="1" dirty="0"/>
              <a:t>认为硬件仿真虚拟化的理由：</a:t>
            </a:r>
            <a:r>
              <a:rPr lang="zh-CN" altLang="en-US" sz="1200" dirty="0"/>
              <a:t>当安装</a:t>
            </a:r>
            <a:r>
              <a:rPr lang="en-US" altLang="zh-CN" sz="1200" dirty="0"/>
              <a:t>KVM</a:t>
            </a:r>
            <a:r>
              <a:rPr lang="zh-CN" altLang="en-US" sz="1200" dirty="0"/>
              <a:t>之后，它会基于内核共同运行，就是一个完整的</a:t>
            </a:r>
            <a:r>
              <a:rPr lang="en-US" altLang="zh-CN" sz="1200" dirty="0"/>
              <a:t>VMM</a:t>
            </a:r>
            <a:r>
              <a:rPr lang="zh-CN" altLang="en-US" sz="1200" dirty="0"/>
              <a:t>层，而一般情况，我们不会运行其它服务。而且很多基于</a:t>
            </a:r>
            <a:r>
              <a:rPr lang="en-US" altLang="zh-CN" sz="1200" dirty="0"/>
              <a:t>KVM</a:t>
            </a:r>
            <a:r>
              <a:rPr lang="zh-CN" altLang="en-US" sz="1200" dirty="0"/>
              <a:t>的二次开发虚拟化层都称为裸金属架构。</a:t>
            </a:r>
            <a:endParaRPr lang="en-US" altLang="zh-CN" dirty="0"/>
          </a:p>
          <a:p>
            <a:r>
              <a:rPr lang="en-US" altLang="zh-CN" dirty="0"/>
              <a:t>Integrity</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19</a:t>
            </a:fld>
            <a:endParaRPr lang="zh-CN" altLang="en-US"/>
          </a:p>
        </p:txBody>
      </p:sp>
      <p:pic>
        <p:nvPicPr>
          <p:cNvPr id="5" name="图片 4">
            <a:extLst>
              <a:ext uri="{FF2B5EF4-FFF2-40B4-BE49-F238E27FC236}">
                <a16:creationId xmlns:a16="http://schemas.microsoft.com/office/drawing/2014/main" id="{C213B94A-DA9C-41EB-B118-679879ADA7ED}"/>
              </a:ext>
            </a:extLst>
          </p:cNvPr>
          <p:cNvPicPr>
            <a:picLocks noChangeAspect="1"/>
          </p:cNvPicPr>
          <p:nvPr/>
        </p:nvPicPr>
        <p:blipFill>
          <a:blip r:embed="rId2"/>
          <a:stretch>
            <a:fillRect/>
          </a:stretch>
        </p:blipFill>
        <p:spPr>
          <a:xfrm>
            <a:off x="5739319" y="1188138"/>
            <a:ext cx="3377201" cy="2125751"/>
          </a:xfrm>
          <a:prstGeom prst="rect">
            <a:avLst/>
          </a:prstGeom>
        </p:spPr>
      </p:pic>
      <p:sp>
        <p:nvSpPr>
          <p:cNvPr id="6" name="内容占位符 2">
            <a:extLst>
              <a:ext uri="{FF2B5EF4-FFF2-40B4-BE49-F238E27FC236}">
                <a16:creationId xmlns:a16="http://schemas.microsoft.com/office/drawing/2014/main" id="{DC5A2968-8419-4220-B75A-816FD9ED542A}"/>
              </a:ext>
            </a:extLst>
          </p:cNvPr>
          <p:cNvSpPr txBox="1">
            <a:spLocks/>
          </p:cNvSpPr>
          <p:nvPr/>
        </p:nvSpPr>
        <p:spPr>
          <a:xfrm>
            <a:off x="420456" y="3779732"/>
            <a:ext cx="8301513" cy="2905960"/>
          </a:xfrm>
          <a:prstGeom prst="rect">
            <a:avLst/>
          </a:prstGeom>
        </p:spPr>
        <p:txBody>
          <a:bodyPr vert="horz" lIns="91440" tIns="45720" rIns="91440" bIns="45720" rtlCol="0">
            <a:normAutofit/>
          </a:bodyPr>
          <a:lstStyle>
            <a:lvl1pPr marL="171450" indent="-171450" algn="l" defTabSz="685800" rtl="0" eaLnBrk="1" latinLnBrk="0" hangingPunct="1">
              <a:lnSpc>
                <a:spcPts val="2160"/>
              </a:lnSpc>
              <a:spcBef>
                <a:spcPts val="750"/>
              </a:spcBef>
              <a:buFont typeface="Arial" panose="020B0604020202020204" pitchFamily="34" charset="0"/>
              <a:buChar char="•"/>
              <a:defRPr sz="1650" b="0" kern="1200">
                <a:solidFill>
                  <a:schemeClr val="tx1"/>
                </a:solidFill>
                <a:latin typeface="微软雅黑" panose="020B0503020204020204" pitchFamily="34" charset="-122"/>
                <a:ea typeface="微软雅黑" panose="020B0503020204020204" pitchFamily="34" charset="-122"/>
                <a:cs typeface="+mn-cs"/>
              </a:defRPr>
            </a:lvl1pPr>
            <a:lvl2pPr marL="514350" indent="-171450" algn="l" defTabSz="685800" rtl="0" eaLnBrk="1" latinLnBrk="0" hangingPunct="1">
              <a:lnSpc>
                <a:spcPts val="2160"/>
              </a:lnSpc>
              <a:spcBef>
                <a:spcPts val="375"/>
              </a:spcBef>
              <a:buFont typeface="Arial" panose="020B0604020202020204" pitchFamily="34" charset="0"/>
              <a:buChar char="•"/>
              <a:defRPr sz="1500" b="0" kern="1200">
                <a:solidFill>
                  <a:schemeClr val="tx1"/>
                </a:solidFill>
                <a:latin typeface="微软雅黑" panose="020B0503020204020204" pitchFamily="34" charset="-122"/>
                <a:ea typeface="微软雅黑" panose="020B0503020204020204" pitchFamily="34" charset="-122"/>
                <a:cs typeface="+mn-cs"/>
              </a:defRPr>
            </a:lvl2pPr>
            <a:lvl3pPr marL="857250" indent="-171450" algn="l" defTabSz="685800" rtl="0" eaLnBrk="1" latinLnBrk="0" hangingPunct="1">
              <a:lnSpc>
                <a:spcPts val="2160"/>
              </a:lnSpc>
              <a:spcBef>
                <a:spcPts val="375"/>
              </a:spcBef>
              <a:buFont typeface="Arial" panose="020B0604020202020204" pitchFamily="34" charset="0"/>
              <a:buChar char="•"/>
              <a:defRPr sz="1500" b="0" kern="1200">
                <a:solidFill>
                  <a:schemeClr val="tx1"/>
                </a:solidFill>
                <a:latin typeface="微软雅黑" panose="020B0503020204020204" pitchFamily="34" charset="-122"/>
                <a:ea typeface="微软雅黑" panose="020B0503020204020204" pitchFamily="34" charset="-122"/>
                <a:cs typeface="+mn-cs"/>
              </a:defRPr>
            </a:lvl3pPr>
            <a:lvl4pPr marL="1200150" indent="-171450" algn="l" defTabSz="685800" rtl="0" eaLnBrk="1" latinLnBrk="0" hangingPunct="1">
              <a:lnSpc>
                <a:spcPts val="2160"/>
              </a:lnSpc>
              <a:spcBef>
                <a:spcPts val="375"/>
              </a:spcBef>
              <a:buFont typeface="Arial" panose="020B0604020202020204" pitchFamily="34" charset="0"/>
              <a:buChar char="•"/>
              <a:defRPr sz="1500" b="0" kern="1200">
                <a:solidFill>
                  <a:schemeClr val="tx1"/>
                </a:solidFill>
                <a:latin typeface="微软雅黑" panose="020B0503020204020204" pitchFamily="34" charset="-122"/>
                <a:ea typeface="微软雅黑" panose="020B0503020204020204" pitchFamily="34" charset="-122"/>
                <a:cs typeface="+mn-cs"/>
              </a:defRPr>
            </a:lvl4pPr>
            <a:lvl5pPr marL="1543050" indent="-171450" algn="l" defTabSz="685800" rtl="0" eaLnBrk="1" latinLnBrk="0" hangingPunct="1">
              <a:lnSpc>
                <a:spcPts val="2160"/>
              </a:lnSpc>
              <a:spcBef>
                <a:spcPts val="375"/>
              </a:spcBef>
              <a:buFont typeface="Arial" panose="020B0604020202020204" pitchFamily="34" charset="0"/>
              <a:buChar char="•"/>
              <a:defRPr sz="1500" b="0" kern="1200">
                <a:solidFill>
                  <a:schemeClr val="tx1"/>
                </a:solidFill>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zh-CN" dirty="0"/>
              <a:t>LXC</a:t>
            </a:r>
            <a:r>
              <a:rPr lang="zh-CN" altLang="en-US" dirty="0"/>
              <a:t>：</a:t>
            </a:r>
            <a:r>
              <a:rPr lang="en-US" altLang="zh-CN" dirty="0"/>
              <a:t>Linux Container</a:t>
            </a:r>
          </a:p>
          <a:p>
            <a:pPr lvl="1"/>
            <a:r>
              <a:rPr lang="zh-CN" altLang="en-US" dirty="0"/>
              <a:t>三种虚拟化性能比较      </a:t>
            </a:r>
            <a:r>
              <a:rPr lang="en-US" altLang="zh-CN" dirty="0"/>
              <a:t>LXC&gt;&gt;KVM&gt;&gt;XEN</a:t>
            </a:r>
          </a:p>
          <a:p>
            <a:pPr lvl="1"/>
            <a:r>
              <a:rPr lang="zh-CN" altLang="en-US" dirty="0"/>
              <a:t>三种虚拟化隔离比较      </a:t>
            </a:r>
            <a:r>
              <a:rPr lang="en-US" altLang="zh-CN" dirty="0"/>
              <a:t>XEN&gt;&gt;KVM&gt;&gt;LXC</a:t>
            </a:r>
          </a:p>
          <a:p>
            <a:pPr lvl="1"/>
            <a:r>
              <a:rPr lang="zh-CN" altLang="en-US" dirty="0"/>
              <a:t>三种虚拟化内存利用率  </a:t>
            </a:r>
            <a:r>
              <a:rPr lang="en-US" altLang="zh-CN" dirty="0"/>
              <a:t>LXC&gt;&gt;KVM&gt;&gt;XEN</a:t>
            </a:r>
          </a:p>
          <a:p>
            <a:endParaRPr lang="en-US" altLang="zh-CN" dirty="0"/>
          </a:p>
          <a:p>
            <a:r>
              <a:rPr lang="en-US" altLang="zh-CN" dirty="0"/>
              <a:t>Docker</a:t>
            </a:r>
          </a:p>
          <a:p>
            <a:r>
              <a:rPr lang="en-US" altLang="zh-CN" dirty="0"/>
              <a:t>Rocket</a:t>
            </a:r>
            <a:r>
              <a:rPr lang="zh-CN" altLang="en-US" dirty="0"/>
              <a:t>：一个类似</a:t>
            </a:r>
            <a:r>
              <a:rPr lang="en-US" altLang="zh-CN" dirty="0"/>
              <a:t>Docker</a:t>
            </a:r>
            <a:r>
              <a:rPr lang="zh-CN" altLang="en-US" dirty="0"/>
              <a:t>的命令行工具</a:t>
            </a:r>
            <a:r>
              <a:rPr lang="en-US" altLang="zh-CN" dirty="0"/>
              <a:t>——</a:t>
            </a:r>
            <a:r>
              <a:rPr lang="zh-CN" altLang="en-US" dirty="0"/>
              <a:t>已经停止开发</a:t>
            </a:r>
            <a:endParaRPr lang="en-US" altLang="zh-CN" dirty="0"/>
          </a:p>
        </p:txBody>
      </p:sp>
      <p:pic>
        <p:nvPicPr>
          <p:cNvPr id="4098" name="Picture 2" descr="https://linuxcontainers.org/static/img/containers.png">
            <a:extLst>
              <a:ext uri="{FF2B5EF4-FFF2-40B4-BE49-F238E27FC236}">
                <a16:creationId xmlns:a16="http://schemas.microsoft.com/office/drawing/2014/main" id="{773D7A57-E32B-4C5C-A314-81AD4C939A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9838" y="3722140"/>
            <a:ext cx="2113910" cy="1947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2789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04755" y="1162050"/>
            <a:ext cx="1059095" cy="1947894"/>
          </a:xfrm>
          <a:solidFill>
            <a:srgbClr val="6F0E6F"/>
          </a:solidFill>
        </p:spPr>
        <p:txBody>
          <a:bodyPr>
            <a:normAutofit/>
          </a:bodyPr>
          <a:lstStyle/>
          <a:p>
            <a:r>
              <a:rPr lang="zh-CN" altLang="en-US" sz="3200" dirty="0">
                <a:solidFill>
                  <a:schemeClr val="bg1"/>
                </a:solidFill>
              </a:rPr>
              <a:t>目</a:t>
            </a:r>
            <a:br>
              <a:rPr lang="en-US" altLang="zh-CN" sz="3200" dirty="0">
                <a:solidFill>
                  <a:schemeClr val="bg1"/>
                </a:solidFill>
              </a:rPr>
            </a:br>
            <a:r>
              <a:rPr lang="zh-CN" altLang="en-US" sz="3200" dirty="0">
                <a:solidFill>
                  <a:schemeClr val="bg1"/>
                </a:solidFill>
              </a:rPr>
              <a:t>录</a:t>
            </a:r>
          </a:p>
        </p:txBody>
      </p:sp>
      <p:sp>
        <p:nvSpPr>
          <p:cNvPr id="3" name="内容占位符 2"/>
          <p:cNvSpPr>
            <a:spLocks noGrp="1"/>
          </p:cNvSpPr>
          <p:nvPr>
            <p:ph idx="1"/>
          </p:nvPr>
        </p:nvSpPr>
        <p:spPr>
          <a:xfrm>
            <a:off x="4222750" y="1308100"/>
            <a:ext cx="3907748" cy="4811504"/>
          </a:xfrm>
        </p:spPr>
        <p:txBody>
          <a:bodyPr/>
          <a:lstStyle/>
          <a:p>
            <a:r>
              <a:rPr lang="zh-CN" altLang="en-US" dirty="0"/>
              <a:t>虚拟化技术</a:t>
            </a:r>
            <a:endParaRPr lang="en-US" altLang="zh-CN" dirty="0"/>
          </a:p>
          <a:p>
            <a:pPr lvl="1"/>
            <a:r>
              <a:rPr lang="zh-CN" altLang="en-US" dirty="0"/>
              <a:t>基本思想</a:t>
            </a:r>
            <a:endParaRPr lang="en-US" altLang="zh-CN" dirty="0"/>
          </a:p>
          <a:p>
            <a:pPr lvl="1"/>
            <a:r>
              <a:rPr lang="zh-CN" altLang="en-US" dirty="0"/>
              <a:t>虚拟化层次及对比</a:t>
            </a:r>
            <a:endParaRPr lang="en-US" altLang="zh-CN" dirty="0"/>
          </a:p>
          <a:p>
            <a:pPr lvl="1"/>
            <a:r>
              <a:rPr lang="zh-CN" altLang="en-US" dirty="0"/>
              <a:t>硬件级虚拟化</a:t>
            </a:r>
            <a:endParaRPr lang="en-US" altLang="zh-CN" dirty="0"/>
          </a:p>
          <a:p>
            <a:pPr lvl="2"/>
            <a:r>
              <a:rPr lang="zh-CN" altLang="en-US" dirty="0"/>
              <a:t>各种不同的虚拟化类型</a:t>
            </a:r>
            <a:endParaRPr lang="en-US" altLang="zh-CN" dirty="0"/>
          </a:p>
          <a:p>
            <a:pPr lvl="1"/>
            <a:r>
              <a:rPr lang="zh-CN" altLang="en-US" dirty="0"/>
              <a:t>操作系统级虚拟化</a:t>
            </a:r>
            <a:endParaRPr lang="en-US" altLang="zh-CN" dirty="0"/>
          </a:p>
          <a:p>
            <a:pPr lvl="2"/>
            <a:r>
              <a:rPr lang="zh-CN" altLang="en-US" dirty="0"/>
              <a:t>虚拟机 </a:t>
            </a:r>
            <a:r>
              <a:rPr lang="en-US" altLang="zh-CN" dirty="0"/>
              <a:t>vs. Docker</a:t>
            </a:r>
          </a:p>
          <a:p>
            <a:r>
              <a:rPr lang="zh-CN" altLang="en-US" dirty="0"/>
              <a:t>数据中心虚拟化</a:t>
            </a:r>
            <a:endParaRPr lang="en-US" altLang="zh-CN" dirty="0"/>
          </a:p>
          <a:p>
            <a:pPr lvl="1"/>
            <a:r>
              <a:rPr lang="zh-CN" altLang="en-US" dirty="0"/>
              <a:t>服务器虚拟化</a:t>
            </a:r>
            <a:endParaRPr lang="en-US" altLang="zh-CN" dirty="0"/>
          </a:p>
          <a:p>
            <a:pPr lvl="2"/>
            <a:r>
              <a:rPr lang="zh-CN" altLang="en-US" dirty="0"/>
              <a:t>虚拟机迁移和隔离</a:t>
            </a:r>
            <a:endParaRPr lang="en-US" altLang="zh-CN" dirty="0"/>
          </a:p>
          <a:p>
            <a:pPr lvl="1"/>
            <a:r>
              <a:rPr lang="zh-CN" altLang="en-US" dirty="0"/>
              <a:t>存储虚拟化</a:t>
            </a:r>
            <a:endParaRPr lang="en-US" altLang="zh-CN" dirty="0"/>
          </a:p>
          <a:p>
            <a:pPr lvl="1"/>
            <a:r>
              <a:rPr lang="zh-CN" altLang="en-US" dirty="0"/>
              <a:t>网络虚拟化</a:t>
            </a:r>
            <a:endParaRPr lang="en-US" altLang="zh-CN" dirty="0"/>
          </a:p>
          <a:p>
            <a:endParaRPr lang="zh-CN" altLang="en-US" dirty="0"/>
          </a:p>
        </p:txBody>
      </p:sp>
      <p:sp>
        <p:nvSpPr>
          <p:cNvPr id="4" name="标题 1"/>
          <p:cNvSpPr txBox="1">
            <a:spLocks/>
          </p:cNvSpPr>
          <p:nvPr/>
        </p:nvSpPr>
        <p:spPr>
          <a:xfrm>
            <a:off x="4222750" y="1162050"/>
            <a:ext cx="3907748" cy="146050"/>
          </a:xfrm>
          <a:prstGeom prst="rect">
            <a:avLst/>
          </a:prstGeom>
          <a:solidFill>
            <a:srgbClr val="6F0E6F"/>
          </a:solidFill>
        </p:spPr>
        <p:txBody>
          <a:bodyPr vert="horz" lIns="91440" tIns="45720" rIns="91440" bIns="45720" rtlCol="0" anchor="ctr">
            <a:normAutofit fontScale="25000" lnSpcReduction="20000"/>
          </a:bodyPr>
          <a:lstStyle>
            <a:lvl1pPr algn="ctr" defTabSz="685800" rtl="0" eaLnBrk="1" latinLnBrk="0" hangingPunct="1">
              <a:lnSpc>
                <a:spcPct val="90000"/>
              </a:lnSpc>
              <a:spcBef>
                <a:spcPct val="0"/>
              </a:spcBef>
              <a:buNone/>
              <a:defRPr sz="2700" b="1" kern="1200">
                <a:solidFill>
                  <a:srgbClr val="6F0E6F"/>
                </a:solidFill>
                <a:latin typeface="微软雅黑" panose="020B0503020204020204" pitchFamily="34" charset="-122"/>
                <a:ea typeface="微软雅黑" panose="020B0503020204020204" pitchFamily="34" charset="-122"/>
                <a:cs typeface="+mj-cs"/>
              </a:defRPr>
            </a:lvl1pPr>
          </a:lstStyle>
          <a:p>
            <a:endParaRPr lang="zh-CN" altLang="en-US" sz="3200" dirty="0">
              <a:solidFill>
                <a:schemeClr val="bg1"/>
              </a:solidFill>
            </a:endParaRPr>
          </a:p>
        </p:txBody>
      </p:sp>
      <p:sp>
        <p:nvSpPr>
          <p:cNvPr id="5" name="灯片编号占位符 4"/>
          <p:cNvSpPr>
            <a:spLocks noGrp="1"/>
          </p:cNvSpPr>
          <p:nvPr>
            <p:ph type="sldNum" sz="quarter" idx="12"/>
          </p:nvPr>
        </p:nvSpPr>
        <p:spPr/>
        <p:txBody>
          <a:bodyPr/>
          <a:lstStyle/>
          <a:p>
            <a:fld id="{02AE1E35-F495-4665-8CB0-CDD28443F6EA}" type="slidenum">
              <a:rPr lang="zh-CN" altLang="en-US" smtClean="0"/>
              <a:t>2</a:t>
            </a:fld>
            <a:endParaRPr lang="zh-CN" altLang="en-US"/>
          </a:p>
        </p:txBody>
      </p:sp>
    </p:spTree>
    <p:extLst>
      <p:ext uri="{BB962C8B-B14F-4D97-AF65-F5344CB8AC3E}">
        <p14:creationId xmlns:p14="http://schemas.microsoft.com/office/powerpoint/2010/main" val="187867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04755" y="1162050"/>
            <a:ext cx="1059095" cy="1947894"/>
          </a:xfrm>
          <a:solidFill>
            <a:srgbClr val="6F0E6F"/>
          </a:solidFill>
        </p:spPr>
        <p:txBody>
          <a:bodyPr>
            <a:normAutofit/>
          </a:bodyPr>
          <a:lstStyle/>
          <a:p>
            <a:r>
              <a:rPr lang="zh-CN" altLang="en-US" sz="3200" dirty="0">
                <a:solidFill>
                  <a:schemeClr val="bg1"/>
                </a:solidFill>
              </a:rPr>
              <a:t>目</a:t>
            </a:r>
            <a:br>
              <a:rPr lang="en-US" altLang="zh-CN" sz="3200" dirty="0">
                <a:solidFill>
                  <a:schemeClr val="bg1"/>
                </a:solidFill>
              </a:rPr>
            </a:br>
            <a:r>
              <a:rPr lang="zh-CN" altLang="en-US" sz="3200" dirty="0">
                <a:solidFill>
                  <a:schemeClr val="bg1"/>
                </a:solidFill>
              </a:rPr>
              <a:t>录</a:t>
            </a:r>
          </a:p>
        </p:txBody>
      </p:sp>
      <p:sp>
        <p:nvSpPr>
          <p:cNvPr id="3" name="内容占位符 2"/>
          <p:cNvSpPr>
            <a:spLocks noGrp="1"/>
          </p:cNvSpPr>
          <p:nvPr>
            <p:ph idx="1"/>
          </p:nvPr>
        </p:nvSpPr>
        <p:spPr>
          <a:xfrm>
            <a:off x="4222750" y="1308100"/>
            <a:ext cx="3907748" cy="4811504"/>
          </a:xfrm>
        </p:spPr>
        <p:txBody>
          <a:bodyPr/>
          <a:lstStyle/>
          <a:p>
            <a:r>
              <a:rPr lang="zh-CN" altLang="en-US" dirty="0"/>
              <a:t>虚拟化技术</a:t>
            </a:r>
            <a:endParaRPr lang="en-US" altLang="zh-CN" dirty="0"/>
          </a:p>
          <a:p>
            <a:pPr lvl="1"/>
            <a:r>
              <a:rPr lang="zh-CN" altLang="en-US" dirty="0"/>
              <a:t>基本思想</a:t>
            </a:r>
            <a:endParaRPr lang="en-US" altLang="zh-CN" dirty="0"/>
          </a:p>
          <a:p>
            <a:pPr lvl="1"/>
            <a:r>
              <a:rPr lang="zh-CN" altLang="en-US" dirty="0"/>
              <a:t>虚拟化层次及对比</a:t>
            </a:r>
            <a:endParaRPr lang="en-US" altLang="zh-CN" dirty="0"/>
          </a:p>
          <a:p>
            <a:pPr lvl="1"/>
            <a:r>
              <a:rPr lang="zh-CN" altLang="en-US" dirty="0"/>
              <a:t>硬件级虚拟化</a:t>
            </a:r>
            <a:endParaRPr lang="en-US" altLang="zh-CN" dirty="0"/>
          </a:p>
          <a:p>
            <a:pPr lvl="2"/>
            <a:r>
              <a:rPr lang="zh-CN" altLang="en-US" dirty="0"/>
              <a:t>各种不同的虚拟化类型</a:t>
            </a:r>
            <a:endParaRPr lang="en-US" altLang="zh-CN" dirty="0"/>
          </a:p>
          <a:p>
            <a:pPr lvl="1"/>
            <a:r>
              <a:rPr lang="zh-CN" altLang="en-US" dirty="0"/>
              <a:t>操作系统级虚拟化</a:t>
            </a:r>
            <a:endParaRPr lang="en-US" altLang="zh-CN" dirty="0"/>
          </a:p>
          <a:p>
            <a:pPr lvl="2"/>
            <a:r>
              <a:rPr lang="zh-CN" altLang="en-US" dirty="0"/>
              <a:t>虚拟机 </a:t>
            </a:r>
            <a:r>
              <a:rPr lang="en-US" altLang="zh-CN" dirty="0"/>
              <a:t>vs. Docker</a:t>
            </a:r>
          </a:p>
          <a:p>
            <a:r>
              <a:rPr lang="zh-CN" altLang="en-US" dirty="0"/>
              <a:t>数据中心虚拟化</a:t>
            </a:r>
            <a:endParaRPr lang="en-US" altLang="zh-CN" dirty="0"/>
          </a:p>
          <a:p>
            <a:pPr lvl="1"/>
            <a:r>
              <a:rPr lang="zh-CN" altLang="en-US" dirty="0">
                <a:solidFill>
                  <a:srgbClr val="FF0000"/>
                </a:solidFill>
              </a:rPr>
              <a:t>服务器虚拟化</a:t>
            </a:r>
            <a:endParaRPr lang="en-US" altLang="zh-CN" dirty="0">
              <a:solidFill>
                <a:srgbClr val="FF0000"/>
              </a:solidFill>
            </a:endParaRPr>
          </a:p>
          <a:p>
            <a:pPr lvl="2"/>
            <a:r>
              <a:rPr lang="zh-CN" altLang="en-US" dirty="0"/>
              <a:t>虚拟机迁移和隔离</a:t>
            </a:r>
            <a:endParaRPr lang="en-US" altLang="zh-CN" dirty="0"/>
          </a:p>
          <a:p>
            <a:pPr lvl="1"/>
            <a:r>
              <a:rPr lang="zh-CN" altLang="en-US" dirty="0"/>
              <a:t>存储虚拟化</a:t>
            </a:r>
            <a:endParaRPr lang="en-US" altLang="zh-CN" dirty="0"/>
          </a:p>
          <a:p>
            <a:pPr lvl="1"/>
            <a:r>
              <a:rPr lang="zh-CN" altLang="en-US" dirty="0"/>
              <a:t>网络虚拟化</a:t>
            </a:r>
            <a:endParaRPr lang="en-US" altLang="zh-CN" dirty="0"/>
          </a:p>
          <a:p>
            <a:endParaRPr lang="zh-CN" altLang="en-US" dirty="0"/>
          </a:p>
        </p:txBody>
      </p:sp>
      <p:sp>
        <p:nvSpPr>
          <p:cNvPr id="4" name="标题 1"/>
          <p:cNvSpPr txBox="1">
            <a:spLocks/>
          </p:cNvSpPr>
          <p:nvPr/>
        </p:nvSpPr>
        <p:spPr>
          <a:xfrm>
            <a:off x="4222750" y="1162050"/>
            <a:ext cx="3907748" cy="146050"/>
          </a:xfrm>
          <a:prstGeom prst="rect">
            <a:avLst/>
          </a:prstGeom>
          <a:solidFill>
            <a:srgbClr val="6F0E6F"/>
          </a:solidFill>
        </p:spPr>
        <p:txBody>
          <a:bodyPr vert="horz" lIns="91440" tIns="45720" rIns="91440" bIns="45720" rtlCol="0" anchor="ctr">
            <a:normAutofit fontScale="25000" lnSpcReduction="20000"/>
          </a:bodyPr>
          <a:lstStyle>
            <a:lvl1pPr algn="ctr" defTabSz="685800" rtl="0" eaLnBrk="1" latinLnBrk="0" hangingPunct="1">
              <a:lnSpc>
                <a:spcPct val="90000"/>
              </a:lnSpc>
              <a:spcBef>
                <a:spcPct val="0"/>
              </a:spcBef>
              <a:buNone/>
              <a:defRPr sz="2700" b="1" kern="1200">
                <a:solidFill>
                  <a:srgbClr val="6F0E6F"/>
                </a:solidFill>
                <a:latin typeface="微软雅黑" panose="020B0503020204020204" pitchFamily="34" charset="-122"/>
                <a:ea typeface="微软雅黑" panose="020B0503020204020204" pitchFamily="34" charset="-122"/>
                <a:cs typeface="+mj-cs"/>
              </a:defRPr>
            </a:lvl1pPr>
          </a:lstStyle>
          <a:p>
            <a:endParaRPr lang="zh-CN" altLang="en-US" sz="3200" dirty="0">
              <a:solidFill>
                <a:schemeClr val="bg1"/>
              </a:solidFill>
            </a:endParaRPr>
          </a:p>
        </p:txBody>
      </p:sp>
      <p:sp>
        <p:nvSpPr>
          <p:cNvPr id="5" name="灯片编号占位符 4"/>
          <p:cNvSpPr>
            <a:spLocks noGrp="1"/>
          </p:cNvSpPr>
          <p:nvPr>
            <p:ph type="sldNum" sz="quarter" idx="12"/>
          </p:nvPr>
        </p:nvSpPr>
        <p:spPr/>
        <p:txBody>
          <a:bodyPr/>
          <a:lstStyle/>
          <a:p>
            <a:fld id="{02AE1E35-F495-4665-8CB0-CDD28443F6EA}" type="slidenum">
              <a:rPr lang="zh-CN" altLang="en-US" smtClean="0"/>
              <a:t>20</a:t>
            </a:fld>
            <a:endParaRPr lang="zh-CN" altLang="en-US"/>
          </a:p>
        </p:txBody>
      </p:sp>
    </p:spTree>
    <p:extLst>
      <p:ext uri="{BB962C8B-B14F-4D97-AF65-F5344CB8AC3E}">
        <p14:creationId xmlns:p14="http://schemas.microsoft.com/office/powerpoint/2010/main" val="275909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7" end="7"/>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4559300" y="3346450"/>
            <a:ext cx="4387850" cy="95885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4559300" y="4889709"/>
            <a:ext cx="4387850" cy="95885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420454" y="287306"/>
            <a:ext cx="8310795" cy="649110"/>
          </a:xfrm>
        </p:spPr>
        <p:txBody>
          <a:bodyPr/>
          <a:lstStyle/>
          <a:p>
            <a:r>
              <a:rPr lang="zh-CN" altLang="en-US" dirty="0"/>
              <a:t>数据中心虚拟化</a:t>
            </a:r>
          </a:p>
        </p:txBody>
      </p:sp>
      <p:sp>
        <p:nvSpPr>
          <p:cNvPr id="4" name="椭圆 3"/>
          <p:cNvSpPr/>
          <p:nvPr/>
        </p:nvSpPr>
        <p:spPr>
          <a:xfrm>
            <a:off x="2132424" y="1659908"/>
            <a:ext cx="790971" cy="658856"/>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400" b="1" dirty="0">
                <a:ln w="0"/>
                <a:solidFill>
                  <a:schemeClr val="bg1"/>
                </a:solidFill>
                <a:effectLst>
                  <a:outerShdw blurRad="38100" dist="25400" dir="5400000" algn="ctr" rotWithShape="0">
                    <a:srgbClr val="6E747A">
                      <a:alpha val="43000"/>
                    </a:srgbClr>
                  </a:outerShdw>
                </a:effectLst>
              </a:rPr>
              <a:t>数据</a:t>
            </a:r>
            <a:endParaRPr lang="en-US" altLang="zh-CN" sz="1400" b="1" dirty="0">
              <a:ln w="0"/>
              <a:solidFill>
                <a:schemeClr val="bg1"/>
              </a:solidFill>
              <a:effectLst>
                <a:outerShdw blurRad="38100" dist="25400" dir="5400000" algn="ctr" rotWithShape="0">
                  <a:srgbClr val="6E747A">
                    <a:alpha val="43000"/>
                  </a:srgbClr>
                </a:outerShdw>
              </a:effectLst>
            </a:endParaRPr>
          </a:p>
          <a:p>
            <a:pPr algn="ctr"/>
            <a:r>
              <a:rPr lang="zh-CN" altLang="en-US" sz="1400" b="1" dirty="0">
                <a:ln w="0"/>
                <a:solidFill>
                  <a:schemeClr val="bg1"/>
                </a:solidFill>
                <a:effectLst>
                  <a:outerShdw blurRad="38100" dist="25400" dir="5400000" algn="ctr" rotWithShape="0">
                    <a:srgbClr val="6E747A">
                      <a:alpha val="43000"/>
                    </a:srgbClr>
                  </a:outerShdw>
                </a:effectLst>
              </a:rPr>
              <a:t>中心</a:t>
            </a:r>
          </a:p>
        </p:txBody>
      </p:sp>
      <p:sp>
        <p:nvSpPr>
          <p:cNvPr id="5" name="Freeform 56"/>
          <p:cNvSpPr>
            <a:spLocks noEditPoints="1"/>
          </p:cNvSpPr>
          <p:nvPr/>
        </p:nvSpPr>
        <p:spPr bwMode="auto">
          <a:xfrm>
            <a:off x="420455" y="1269033"/>
            <a:ext cx="4214911" cy="1690067"/>
          </a:xfrm>
          <a:custGeom>
            <a:avLst/>
            <a:gdLst>
              <a:gd name="T0" fmla="*/ 144 w 575"/>
              <a:gd name="T1" fmla="*/ 86 h 268"/>
              <a:gd name="T2" fmla="*/ 130 w 575"/>
              <a:gd name="T3" fmla="*/ 93 h 268"/>
              <a:gd name="T4" fmla="*/ 92 w 575"/>
              <a:gd name="T5" fmla="*/ 89 h 268"/>
              <a:gd name="T6" fmla="*/ 55 w 575"/>
              <a:gd name="T7" fmla="*/ 129 h 268"/>
              <a:gd name="T8" fmla="*/ 63 w 575"/>
              <a:gd name="T9" fmla="*/ 165 h 268"/>
              <a:gd name="T10" fmla="*/ 51 w 575"/>
              <a:gd name="T11" fmla="*/ 177 h 268"/>
              <a:gd name="T12" fmla="*/ 19 w 575"/>
              <a:gd name="T13" fmla="*/ 212 h 268"/>
              <a:gd name="T14" fmla="*/ 71 w 575"/>
              <a:gd name="T15" fmla="*/ 249 h 268"/>
              <a:gd name="T16" fmla="*/ 391 w 575"/>
              <a:gd name="T17" fmla="*/ 249 h 268"/>
              <a:gd name="T18" fmla="*/ 504 w 575"/>
              <a:gd name="T19" fmla="*/ 249 h 268"/>
              <a:gd name="T20" fmla="*/ 542 w 575"/>
              <a:gd name="T21" fmla="*/ 237 h 268"/>
              <a:gd name="T22" fmla="*/ 547 w 575"/>
              <a:gd name="T23" fmla="*/ 190 h 268"/>
              <a:gd name="T24" fmla="*/ 520 w 575"/>
              <a:gd name="T25" fmla="*/ 176 h 268"/>
              <a:gd name="T26" fmla="*/ 513 w 575"/>
              <a:gd name="T27" fmla="*/ 164 h 268"/>
              <a:gd name="T28" fmla="*/ 505 w 575"/>
              <a:gd name="T29" fmla="*/ 110 h 268"/>
              <a:gd name="T30" fmla="*/ 456 w 575"/>
              <a:gd name="T31" fmla="*/ 94 h 268"/>
              <a:gd name="T32" fmla="*/ 444 w 575"/>
              <a:gd name="T33" fmla="*/ 85 h 268"/>
              <a:gd name="T34" fmla="*/ 404 w 575"/>
              <a:gd name="T35" fmla="*/ 53 h 268"/>
              <a:gd name="T36" fmla="*/ 345 w 575"/>
              <a:gd name="T37" fmla="*/ 65 h 268"/>
              <a:gd name="T38" fmla="*/ 334 w 575"/>
              <a:gd name="T39" fmla="*/ 66 h 268"/>
              <a:gd name="T40" fmla="*/ 271 w 575"/>
              <a:gd name="T41" fmla="*/ 24 h 268"/>
              <a:gd name="T42" fmla="*/ 176 w 575"/>
              <a:gd name="T43" fmla="*/ 40 h 268"/>
              <a:gd name="T44" fmla="*/ 176 w 575"/>
              <a:gd name="T45" fmla="*/ 40 h 268"/>
              <a:gd name="T46" fmla="*/ 128 w 575"/>
              <a:gd name="T47" fmla="*/ 72 h 268"/>
              <a:gd name="T48" fmla="*/ 164 w 575"/>
              <a:gd name="T49" fmla="*/ 25 h 268"/>
              <a:gd name="T50" fmla="*/ 217 w 575"/>
              <a:gd name="T51" fmla="*/ 4 h 268"/>
              <a:gd name="T52" fmla="*/ 341 w 575"/>
              <a:gd name="T53" fmla="*/ 45 h 268"/>
              <a:gd name="T54" fmla="*/ 408 w 575"/>
              <a:gd name="T55" fmla="*/ 34 h 268"/>
              <a:gd name="T56" fmla="*/ 460 w 575"/>
              <a:gd name="T57" fmla="*/ 74 h 268"/>
              <a:gd name="T58" fmla="*/ 520 w 575"/>
              <a:gd name="T59" fmla="*/ 98 h 268"/>
              <a:gd name="T60" fmla="*/ 533 w 575"/>
              <a:gd name="T61" fmla="*/ 160 h 268"/>
              <a:gd name="T62" fmla="*/ 575 w 575"/>
              <a:gd name="T63" fmla="*/ 212 h 268"/>
              <a:gd name="T64" fmla="*/ 504 w 575"/>
              <a:gd name="T65" fmla="*/ 268 h 268"/>
              <a:gd name="T66" fmla="*/ 477 w 575"/>
              <a:gd name="T67" fmla="*/ 268 h 268"/>
              <a:gd name="T68" fmla="*/ 71 w 575"/>
              <a:gd name="T69" fmla="*/ 268 h 268"/>
              <a:gd name="T70" fmla="*/ 22 w 575"/>
              <a:gd name="T71" fmla="*/ 252 h 268"/>
              <a:gd name="T72" fmla="*/ 15 w 575"/>
              <a:gd name="T73" fmla="*/ 177 h 268"/>
              <a:gd name="T74" fmla="*/ 36 w 575"/>
              <a:gd name="T75" fmla="*/ 125 h 268"/>
              <a:gd name="T76" fmla="*/ 87 w 575"/>
              <a:gd name="T77" fmla="*/ 7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75" h="268">
                <a:moveTo>
                  <a:pt x="176" y="40"/>
                </a:moveTo>
                <a:cubicBezTo>
                  <a:pt x="160" y="51"/>
                  <a:pt x="149" y="67"/>
                  <a:pt x="144" y="86"/>
                </a:cubicBezTo>
                <a:cubicBezTo>
                  <a:pt x="144" y="87"/>
                  <a:pt x="143" y="88"/>
                  <a:pt x="143" y="89"/>
                </a:cubicBezTo>
                <a:cubicBezTo>
                  <a:pt x="141" y="94"/>
                  <a:pt x="135" y="96"/>
                  <a:pt x="130" y="93"/>
                </a:cubicBezTo>
                <a:cubicBezTo>
                  <a:pt x="130" y="93"/>
                  <a:pt x="130" y="93"/>
                  <a:pt x="130" y="93"/>
                </a:cubicBezTo>
                <a:cubicBezTo>
                  <a:pt x="117" y="87"/>
                  <a:pt x="104" y="86"/>
                  <a:pt x="92" y="89"/>
                </a:cubicBezTo>
                <a:cubicBezTo>
                  <a:pt x="83" y="92"/>
                  <a:pt x="74" y="97"/>
                  <a:pt x="68" y="104"/>
                </a:cubicBezTo>
                <a:cubicBezTo>
                  <a:pt x="62" y="111"/>
                  <a:pt x="57" y="120"/>
                  <a:pt x="55" y="129"/>
                </a:cubicBezTo>
                <a:cubicBezTo>
                  <a:pt x="53" y="139"/>
                  <a:pt x="55" y="151"/>
                  <a:pt x="61" y="161"/>
                </a:cubicBezTo>
                <a:cubicBezTo>
                  <a:pt x="62" y="162"/>
                  <a:pt x="62" y="163"/>
                  <a:pt x="63" y="165"/>
                </a:cubicBezTo>
                <a:cubicBezTo>
                  <a:pt x="64" y="169"/>
                  <a:pt x="62" y="173"/>
                  <a:pt x="58" y="175"/>
                </a:cubicBezTo>
                <a:cubicBezTo>
                  <a:pt x="57" y="176"/>
                  <a:pt x="57" y="176"/>
                  <a:pt x="51" y="177"/>
                </a:cubicBezTo>
                <a:cubicBezTo>
                  <a:pt x="42" y="180"/>
                  <a:pt x="34" y="185"/>
                  <a:pt x="29" y="190"/>
                </a:cubicBezTo>
                <a:cubicBezTo>
                  <a:pt x="23" y="196"/>
                  <a:pt x="19" y="204"/>
                  <a:pt x="19" y="212"/>
                </a:cubicBezTo>
                <a:cubicBezTo>
                  <a:pt x="19" y="221"/>
                  <a:pt x="25" y="230"/>
                  <a:pt x="33" y="237"/>
                </a:cubicBezTo>
                <a:cubicBezTo>
                  <a:pt x="43" y="244"/>
                  <a:pt x="56" y="249"/>
                  <a:pt x="71" y="249"/>
                </a:cubicBezTo>
                <a:cubicBezTo>
                  <a:pt x="71" y="249"/>
                  <a:pt x="71" y="249"/>
                  <a:pt x="71" y="249"/>
                </a:cubicBezTo>
                <a:cubicBezTo>
                  <a:pt x="391" y="249"/>
                  <a:pt x="391" y="249"/>
                  <a:pt x="391" y="249"/>
                </a:cubicBezTo>
                <a:cubicBezTo>
                  <a:pt x="477" y="249"/>
                  <a:pt x="477" y="249"/>
                  <a:pt x="477" y="249"/>
                </a:cubicBezTo>
                <a:cubicBezTo>
                  <a:pt x="504" y="249"/>
                  <a:pt x="504" y="249"/>
                  <a:pt x="504" y="249"/>
                </a:cubicBezTo>
                <a:cubicBezTo>
                  <a:pt x="504" y="249"/>
                  <a:pt x="504" y="249"/>
                  <a:pt x="504" y="249"/>
                </a:cubicBezTo>
                <a:cubicBezTo>
                  <a:pt x="519" y="249"/>
                  <a:pt x="532" y="244"/>
                  <a:pt x="542" y="237"/>
                </a:cubicBezTo>
                <a:cubicBezTo>
                  <a:pt x="551" y="230"/>
                  <a:pt x="556" y="221"/>
                  <a:pt x="556" y="212"/>
                </a:cubicBezTo>
                <a:cubicBezTo>
                  <a:pt x="556" y="204"/>
                  <a:pt x="553" y="196"/>
                  <a:pt x="547" y="190"/>
                </a:cubicBezTo>
                <a:cubicBezTo>
                  <a:pt x="540" y="184"/>
                  <a:pt x="531" y="179"/>
                  <a:pt x="521" y="176"/>
                </a:cubicBezTo>
                <a:cubicBezTo>
                  <a:pt x="520" y="176"/>
                  <a:pt x="520" y="176"/>
                  <a:pt x="520" y="176"/>
                </a:cubicBezTo>
                <a:cubicBezTo>
                  <a:pt x="514" y="175"/>
                  <a:pt x="511" y="170"/>
                  <a:pt x="513" y="164"/>
                </a:cubicBezTo>
                <a:cubicBezTo>
                  <a:pt x="513" y="164"/>
                  <a:pt x="513" y="164"/>
                  <a:pt x="513" y="164"/>
                </a:cubicBezTo>
                <a:cubicBezTo>
                  <a:pt x="515" y="155"/>
                  <a:pt x="516" y="146"/>
                  <a:pt x="515" y="137"/>
                </a:cubicBezTo>
                <a:cubicBezTo>
                  <a:pt x="515" y="127"/>
                  <a:pt x="511" y="118"/>
                  <a:pt x="505" y="110"/>
                </a:cubicBezTo>
                <a:cubicBezTo>
                  <a:pt x="500" y="103"/>
                  <a:pt x="491" y="98"/>
                  <a:pt x="481" y="96"/>
                </a:cubicBezTo>
                <a:cubicBezTo>
                  <a:pt x="474" y="94"/>
                  <a:pt x="465" y="93"/>
                  <a:pt x="456" y="94"/>
                </a:cubicBezTo>
                <a:cubicBezTo>
                  <a:pt x="452" y="94"/>
                  <a:pt x="448" y="93"/>
                  <a:pt x="446" y="90"/>
                </a:cubicBezTo>
                <a:cubicBezTo>
                  <a:pt x="446" y="89"/>
                  <a:pt x="446" y="90"/>
                  <a:pt x="444" y="85"/>
                </a:cubicBezTo>
                <a:cubicBezTo>
                  <a:pt x="443" y="82"/>
                  <a:pt x="441" y="79"/>
                  <a:pt x="439" y="76"/>
                </a:cubicBezTo>
                <a:cubicBezTo>
                  <a:pt x="430" y="64"/>
                  <a:pt x="418" y="56"/>
                  <a:pt x="404" y="53"/>
                </a:cubicBezTo>
                <a:cubicBezTo>
                  <a:pt x="390" y="50"/>
                  <a:pt x="374" y="51"/>
                  <a:pt x="360" y="57"/>
                </a:cubicBezTo>
                <a:cubicBezTo>
                  <a:pt x="354" y="59"/>
                  <a:pt x="349" y="62"/>
                  <a:pt x="345" y="65"/>
                </a:cubicBezTo>
                <a:cubicBezTo>
                  <a:pt x="344" y="66"/>
                  <a:pt x="344" y="66"/>
                  <a:pt x="344" y="66"/>
                </a:cubicBezTo>
                <a:cubicBezTo>
                  <a:pt x="341" y="68"/>
                  <a:pt x="337" y="68"/>
                  <a:pt x="334" y="66"/>
                </a:cubicBezTo>
                <a:cubicBezTo>
                  <a:pt x="334" y="66"/>
                  <a:pt x="329" y="62"/>
                  <a:pt x="328" y="60"/>
                </a:cubicBezTo>
                <a:cubicBezTo>
                  <a:pt x="314" y="42"/>
                  <a:pt x="293" y="30"/>
                  <a:pt x="271" y="24"/>
                </a:cubicBezTo>
                <a:cubicBezTo>
                  <a:pt x="254" y="20"/>
                  <a:pt x="237" y="20"/>
                  <a:pt x="220" y="23"/>
                </a:cubicBezTo>
                <a:cubicBezTo>
                  <a:pt x="204" y="25"/>
                  <a:pt x="189" y="31"/>
                  <a:pt x="176" y="40"/>
                </a:cubicBezTo>
                <a:cubicBezTo>
                  <a:pt x="176" y="40"/>
                  <a:pt x="176" y="40"/>
                  <a:pt x="176" y="40"/>
                </a:cubicBezTo>
                <a:cubicBezTo>
                  <a:pt x="176" y="40"/>
                  <a:pt x="176" y="40"/>
                  <a:pt x="176" y="40"/>
                </a:cubicBezTo>
                <a:cubicBezTo>
                  <a:pt x="176" y="40"/>
                  <a:pt x="176" y="40"/>
                  <a:pt x="176" y="40"/>
                </a:cubicBezTo>
                <a:close/>
                <a:moveTo>
                  <a:pt x="128" y="72"/>
                </a:moveTo>
                <a:cubicBezTo>
                  <a:pt x="135" y="52"/>
                  <a:pt x="148" y="36"/>
                  <a:pt x="164" y="25"/>
                </a:cubicBezTo>
                <a:cubicBezTo>
                  <a:pt x="164" y="25"/>
                  <a:pt x="164" y="25"/>
                  <a:pt x="164" y="25"/>
                </a:cubicBezTo>
                <a:cubicBezTo>
                  <a:pt x="165" y="24"/>
                  <a:pt x="165" y="24"/>
                  <a:pt x="165" y="24"/>
                </a:cubicBezTo>
                <a:cubicBezTo>
                  <a:pt x="180" y="14"/>
                  <a:pt x="198" y="7"/>
                  <a:pt x="217" y="4"/>
                </a:cubicBezTo>
                <a:cubicBezTo>
                  <a:pt x="236" y="0"/>
                  <a:pt x="256" y="1"/>
                  <a:pt x="275" y="6"/>
                </a:cubicBezTo>
                <a:cubicBezTo>
                  <a:pt x="300" y="12"/>
                  <a:pt x="324" y="25"/>
                  <a:pt x="341" y="45"/>
                </a:cubicBezTo>
                <a:cubicBezTo>
                  <a:pt x="344" y="43"/>
                  <a:pt x="348" y="41"/>
                  <a:pt x="352" y="39"/>
                </a:cubicBezTo>
                <a:cubicBezTo>
                  <a:pt x="371" y="31"/>
                  <a:pt x="390" y="30"/>
                  <a:pt x="408" y="34"/>
                </a:cubicBezTo>
                <a:cubicBezTo>
                  <a:pt x="426" y="38"/>
                  <a:pt x="443" y="49"/>
                  <a:pt x="454" y="64"/>
                </a:cubicBezTo>
                <a:cubicBezTo>
                  <a:pt x="456" y="67"/>
                  <a:pt x="459" y="71"/>
                  <a:pt x="460" y="74"/>
                </a:cubicBezTo>
                <a:cubicBezTo>
                  <a:pt x="470" y="74"/>
                  <a:pt x="478" y="75"/>
                  <a:pt x="486" y="77"/>
                </a:cubicBezTo>
                <a:cubicBezTo>
                  <a:pt x="500" y="81"/>
                  <a:pt x="512" y="88"/>
                  <a:pt x="520" y="98"/>
                </a:cubicBezTo>
                <a:cubicBezTo>
                  <a:pt x="529" y="108"/>
                  <a:pt x="534" y="121"/>
                  <a:pt x="535" y="136"/>
                </a:cubicBezTo>
                <a:cubicBezTo>
                  <a:pt x="535" y="143"/>
                  <a:pt x="535" y="151"/>
                  <a:pt x="533" y="160"/>
                </a:cubicBezTo>
                <a:cubicBezTo>
                  <a:pt x="544" y="164"/>
                  <a:pt x="554" y="170"/>
                  <a:pt x="561" y="177"/>
                </a:cubicBezTo>
                <a:cubicBezTo>
                  <a:pt x="570" y="187"/>
                  <a:pt x="575" y="198"/>
                  <a:pt x="575" y="212"/>
                </a:cubicBezTo>
                <a:cubicBezTo>
                  <a:pt x="575" y="228"/>
                  <a:pt x="567" y="242"/>
                  <a:pt x="554" y="252"/>
                </a:cubicBezTo>
                <a:cubicBezTo>
                  <a:pt x="541" y="262"/>
                  <a:pt x="523" y="268"/>
                  <a:pt x="504" y="268"/>
                </a:cubicBezTo>
                <a:cubicBezTo>
                  <a:pt x="504" y="268"/>
                  <a:pt x="504" y="268"/>
                  <a:pt x="504" y="268"/>
                </a:cubicBezTo>
                <a:cubicBezTo>
                  <a:pt x="477" y="268"/>
                  <a:pt x="477" y="268"/>
                  <a:pt x="477" y="268"/>
                </a:cubicBezTo>
                <a:cubicBezTo>
                  <a:pt x="391" y="268"/>
                  <a:pt x="391" y="268"/>
                  <a:pt x="391" y="268"/>
                </a:cubicBezTo>
                <a:cubicBezTo>
                  <a:pt x="71" y="268"/>
                  <a:pt x="71" y="268"/>
                  <a:pt x="71" y="268"/>
                </a:cubicBezTo>
                <a:cubicBezTo>
                  <a:pt x="71" y="268"/>
                  <a:pt x="71" y="268"/>
                  <a:pt x="71" y="268"/>
                </a:cubicBezTo>
                <a:cubicBezTo>
                  <a:pt x="52" y="268"/>
                  <a:pt x="34" y="262"/>
                  <a:pt x="22" y="252"/>
                </a:cubicBezTo>
                <a:cubicBezTo>
                  <a:pt x="8" y="242"/>
                  <a:pt x="0" y="228"/>
                  <a:pt x="0" y="212"/>
                </a:cubicBezTo>
                <a:cubicBezTo>
                  <a:pt x="0" y="198"/>
                  <a:pt x="5" y="187"/>
                  <a:pt x="15" y="177"/>
                </a:cubicBezTo>
                <a:cubicBezTo>
                  <a:pt x="21" y="170"/>
                  <a:pt x="30" y="165"/>
                  <a:pt x="39" y="161"/>
                </a:cubicBezTo>
                <a:cubicBezTo>
                  <a:pt x="35" y="149"/>
                  <a:pt x="34" y="137"/>
                  <a:pt x="36" y="125"/>
                </a:cubicBezTo>
                <a:cubicBezTo>
                  <a:pt x="39" y="113"/>
                  <a:pt x="45" y="101"/>
                  <a:pt x="54" y="91"/>
                </a:cubicBezTo>
                <a:cubicBezTo>
                  <a:pt x="63" y="82"/>
                  <a:pt x="74" y="74"/>
                  <a:pt x="87" y="71"/>
                </a:cubicBezTo>
                <a:cubicBezTo>
                  <a:pt x="99" y="67"/>
                  <a:pt x="114" y="67"/>
                  <a:pt x="128" y="72"/>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sz="1100"/>
          </a:p>
        </p:txBody>
      </p:sp>
      <p:sp>
        <p:nvSpPr>
          <p:cNvPr id="6" name="文本框 5"/>
          <p:cNvSpPr txBox="1"/>
          <p:nvPr/>
        </p:nvSpPr>
        <p:spPr>
          <a:xfrm>
            <a:off x="1652550" y="1521408"/>
            <a:ext cx="398695" cy="276999"/>
          </a:xfrm>
          <a:prstGeom prst="rect">
            <a:avLst/>
          </a:prstGeom>
          <a:noFill/>
        </p:spPr>
        <p:txBody>
          <a:bodyPr wrap="square" rtlCol="0">
            <a:spAutoFit/>
          </a:bodyPr>
          <a:lstStyle/>
          <a:p>
            <a:r>
              <a:rPr lang="zh-CN" altLang="en-US" sz="1200" b="1" dirty="0">
                <a:solidFill>
                  <a:srgbClr val="00B0F0"/>
                </a:solidFill>
              </a:rPr>
              <a:t>云</a:t>
            </a:r>
          </a:p>
        </p:txBody>
      </p:sp>
      <p:sp>
        <p:nvSpPr>
          <p:cNvPr id="8" name="圆角矩形 7"/>
          <p:cNvSpPr/>
          <p:nvPr/>
        </p:nvSpPr>
        <p:spPr>
          <a:xfrm>
            <a:off x="753936" y="2449187"/>
            <a:ext cx="1097962" cy="289441"/>
          </a:xfrm>
          <a:prstGeom prst="roundRect">
            <a:avLst/>
          </a:prstGeom>
          <a:solidFill>
            <a:schemeClr val="tx1">
              <a:lumMod val="75000"/>
              <a:lumOff val="25000"/>
            </a:schemeClr>
          </a:solidFill>
        </p:spPr>
        <p:txBody>
          <a:bodyPr wrap="square">
            <a:spAutoFit/>
          </a:bodyPr>
          <a:lstStyle/>
          <a:p>
            <a:pPr algn="ctr"/>
            <a:r>
              <a:rPr lang="zh-CN" altLang="en-US" sz="1100" dirty="0">
                <a:solidFill>
                  <a:schemeClr val="bg1"/>
                </a:solidFill>
              </a:rPr>
              <a:t>规模不断增大</a:t>
            </a:r>
          </a:p>
        </p:txBody>
      </p:sp>
      <p:sp>
        <p:nvSpPr>
          <p:cNvPr id="9" name="圆角矩形 8"/>
          <p:cNvSpPr/>
          <p:nvPr/>
        </p:nvSpPr>
        <p:spPr>
          <a:xfrm>
            <a:off x="1950429" y="2449187"/>
            <a:ext cx="1097962" cy="289441"/>
          </a:xfrm>
          <a:prstGeom prst="roundRect">
            <a:avLst/>
          </a:prstGeom>
          <a:solidFill>
            <a:schemeClr val="tx1">
              <a:lumMod val="75000"/>
              <a:lumOff val="25000"/>
            </a:schemeClr>
          </a:solidFill>
        </p:spPr>
        <p:txBody>
          <a:bodyPr wrap="square">
            <a:spAutoFit/>
          </a:bodyPr>
          <a:lstStyle/>
          <a:p>
            <a:pPr algn="ctr"/>
            <a:r>
              <a:rPr lang="zh-CN" altLang="en-US" sz="1100" dirty="0">
                <a:solidFill>
                  <a:schemeClr val="bg1"/>
                </a:solidFill>
              </a:rPr>
              <a:t>成本逐渐上升</a:t>
            </a:r>
          </a:p>
        </p:txBody>
      </p:sp>
      <p:sp>
        <p:nvSpPr>
          <p:cNvPr id="10" name="圆角矩形 9"/>
          <p:cNvSpPr/>
          <p:nvPr/>
        </p:nvSpPr>
        <p:spPr>
          <a:xfrm>
            <a:off x="3146847" y="2449187"/>
            <a:ext cx="1097962" cy="289441"/>
          </a:xfrm>
          <a:prstGeom prst="roundRect">
            <a:avLst/>
          </a:prstGeom>
          <a:solidFill>
            <a:schemeClr val="tx1">
              <a:lumMod val="75000"/>
              <a:lumOff val="25000"/>
            </a:schemeClr>
          </a:solidFill>
        </p:spPr>
        <p:txBody>
          <a:bodyPr wrap="square">
            <a:spAutoFit/>
          </a:bodyPr>
          <a:lstStyle/>
          <a:p>
            <a:pPr algn="ctr"/>
            <a:r>
              <a:rPr lang="zh-CN" altLang="en-US" sz="1100" dirty="0">
                <a:solidFill>
                  <a:schemeClr val="bg1"/>
                </a:solidFill>
              </a:rPr>
              <a:t>管理日趋复杂</a:t>
            </a:r>
          </a:p>
        </p:txBody>
      </p:sp>
      <p:sp>
        <p:nvSpPr>
          <p:cNvPr id="16" name="矩形 15"/>
          <p:cNvSpPr/>
          <p:nvPr/>
        </p:nvSpPr>
        <p:spPr>
          <a:xfrm>
            <a:off x="4635366" y="3879441"/>
            <a:ext cx="1441420" cy="307777"/>
          </a:xfrm>
          <a:prstGeom prst="rect">
            <a:avLst/>
          </a:prstGeom>
          <a:solidFill>
            <a:schemeClr val="tx2">
              <a:lumMod val="20000"/>
              <a:lumOff val="80000"/>
            </a:schemeClr>
          </a:solidFill>
        </p:spPr>
        <p:txBody>
          <a:bodyPr wrap="none">
            <a:spAutoFit/>
          </a:bodyPr>
          <a:lstStyle/>
          <a:p>
            <a:r>
              <a:rPr lang="zh-CN" altLang="en-US" sz="1400" dirty="0"/>
              <a:t>采用了多种技术</a:t>
            </a:r>
          </a:p>
        </p:txBody>
      </p:sp>
      <p:sp>
        <p:nvSpPr>
          <p:cNvPr id="17" name="矩形 16"/>
          <p:cNvSpPr/>
          <p:nvPr/>
        </p:nvSpPr>
        <p:spPr>
          <a:xfrm>
            <a:off x="6210124" y="3871807"/>
            <a:ext cx="1261884" cy="307777"/>
          </a:xfrm>
          <a:prstGeom prst="rect">
            <a:avLst/>
          </a:prstGeom>
          <a:solidFill>
            <a:schemeClr val="tx2">
              <a:lumMod val="20000"/>
              <a:lumOff val="80000"/>
            </a:schemeClr>
          </a:solidFill>
        </p:spPr>
        <p:txBody>
          <a:bodyPr wrap="none">
            <a:spAutoFit/>
          </a:bodyPr>
          <a:lstStyle/>
          <a:p>
            <a:r>
              <a:rPr lang="zh-CN" altLang="en-US" sz="1400" dirty="0"/>
              <a:t>业务之间孤立</a:t>
            </a:r>
          </a:p>
        </p:txBody>
      </p:sp>
      <p:sp>
        <p:nvSpPr>
          <p:cNvPr id="18" name="矩形 17"/>
          <p:cNvSpPr/>
          <p:nvPr/>
        </p:nvSpPr>
        <p:spPr>
          <a:xfrm>
            <a:off x="7599932" y="3871807"/>
            <a:ext cx="1261884" cy="307777"/>
          </a:xfrm>
          <a:prstGeom prst="rect">
            <a:avLst/>
          </a:prstGeom>
          <a:solidFill>
            <a:schemeClr val="tx2">
              <a:lumMod val="20000"/>
              <a:lumOff val="80000"/>
            </a:schemeClr>
          </a:solidFill>
        </p:spPr>
        <p:txBody>
          <a:bodyPr wrap="none">
            <a:spAutoFit/>
          </a:bodyPr>
          <a:lstStyle/>
          <a:p>
            <a:r>
              <a:rPr lang="zh-CN" altLang="en-US" sz="1400"/>
              <a:t>网络结构复杂</a:t>
            </a:r>
          </a:p>
        </p:txBody>
      </p:sp>
      <p:sp>
        <p:nvSpPr>
          <p:cNvPr id="19" name="矩形 18"/>
          <p:cNvSpPr/>
          <p:nvPr/>
        </p:nvSpPr>
        <p:spPr>
          <a:xfrm>
            <a:off x="6024977" y="3395079"/>
            <a:ext cx="1632178" cy="338554"/>
          </a:xfrm>
          <a:prstGeom prst="rect">
            <a:avLst/>
          </a:prstGeom>
        </p:spPr>
        <p:txBody>
          <a:bodyPr wrap="none">
            <a:spAutoFit/>
          </a:bodyPr>
          <a:lstStyle/>
          <a:p>
            <a:r>
              <a:rPr lang="zh-CN" altLang="en-US" sz="1600" b="1" dirty="0"/>
              <a:t>传统的数据中心</a:t>
            </a:r>
          </a:p>
        </p:txBody>
      </p:sp>
      <p:sp>
        <p:nvSpPr>
          <p:cNvPr id="24" name="矩形 23"/>
          <p:cNvSpPr/>
          <p:nvPr/>
        </p:nvSpPr>
        <p:spPr>
          <a:xfrm>
            <a:off x="5084206" y="5429034"/>
            <a:ext cx="543739" cy="307777"/>
          </a:xfrm>
          <a:prstGeom prst="rect">
            <a:avLst/>
          </a:prstGeom>
          <a:solidFill>
            <a:schemeClr val="tx2">
              <a:lumMod val="20000"/>
              <a:lumOff val="80000"/>
            </a:schemeClr>
          </a:solidFill>
        </p:spPr>
        <p:txBody>
          <a:bodyPr wrap="none">
            <a:spAutoFit/>
          </a:bodyPr>
          <a:lstStyle/>
          <a:p>
            <a:r>
              <a:rPr lang="zh-CN" altLang="en-US" sz="1400" dirty="0"/>
              <a:t>高速</a:t>
            </a:r>
          </a:p>
        </p:txBody>
      </p:sp>
      <p:sp>
        <p:nvSpPr>
          <p:cNvPr id="25" name="矩形 24"/>
          <p:cNvSpPr/>
          <p:nvPr/>
        </p:nvSpPr>
        <p:spPr>
          <a:xfrm>
            <a:off x="6569196" y="5429034"/>
            <a:ext cx="543739" cy="307777"/>
          </a:xfrm>
          <a:prstGeom prst="rect">
            <a:avLst/>
          </a:prstGeom>
          <a:solidFill>
            <a:schemeClr val="tx2">
              <a:lumMod val="20000"/>
              <a:lumOff val="80000"/>
            </a:schemeClr>
          </a:solidFill>
        </p:spPr>
        <p:txBody>
          <a:bodyPr wrap="none">
            <a:spAutoFit/>
          </a:bodyPr>
          <a:lstStyle/>
          <a:p>
            <a:r>
              <a:rPr lang="zh-CN" altLang="en-US" sz="1400" dirty="0"/>
              <a:t>扁平</a:t>
            </a:r>
          </a:p>
        </p:txBody>
      </p:sp>
      <p:sp>
        <p:nvSpPr>
          <p:cNvPr id="26" name="矩形 25"/>
          <p:cNvSpPr/>
          <p:nvPr/>
        </p:nvSpPr>
        <p:spPr>
          <a:xfrm>
            <a:off x="7869236" y="5429034"/>
            <a:ext cx="723275" cy="307777"/>
          </a:xfrm>
          <a:prstGeom prst="rect">
            <a:avLst/>
          </a:prstGeom>
          <a:solidFill>
            <a:schemeClr val="tx2">
              <a:lumMod val="20000"/>
              <a:lumOff val="80000"/>
            </a:schemeClr>
          </a:solidFill>
        </p:spPr>
        <p:txBody>
          <a:bodyPr wrap="none">
            <a:spAutoFit/>
          </a:bodyPr>
          <a:lstStyle/>
          <a:p>
            <a:r>
              <a:rPr lang="zh-CN" altLang="en-US" sz="1400" dirty="0"/>
              <a:t>虚拟化</a:t>
            </a:r>
          </a:p>
        </p:txBody>
      </p:sp>
      <p:sp>
        <p:nvSpPr>
          <p:cNvPr id="27" name="矩形 26"/>
          <p:cNvSpPr/>
          <p:nvPr/>
        </p:nvSpPr>
        <p:spPr>
          <a:xfrm>
            <a:off x="5502718" y="4967553"/>
            <a:ext cx="2666114" cy="338554"/>
          </a:xfrm>
          <a:prstGeom prst="rect">
            <a:avLst/>
          </a:prstGeom>
        </p:spPr>
        <p:txBody>
          <a:bodyPr wrap="none">
            <a:spAutoFit/>
          </a:bodyPr>
          <a:lstStyle/>
          <a:p>
            <a:r>
              <a:rPr lang="zh-CN" altLang="en-US" sz="1600" b="1" dirty="0"/>
              <a:t>虚拟数据中心对网络的要求</a:t>
            </a:r>
          </a:p>
        </p:txBody>
      </p:sp>
      <p:sp>
        <p:nvSpPr>
          <p:cNvPr id="30" name="左弧形箭头 29"/>
          <p:cNvSpPr/>
          <p:nvPr/>
        </p:nvSpPr>
        <p:spPr>
          <a:xfrm rot="7379150" flipV="1">
            <a:off x="5115393" y="2088296"/>
            <a:ext cx="466933" cy="1163397"/>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solidFill>
                <a:schemeClr val="tx1"/>
              </a:solidFill>
            </a:endParaRPr>
          </a:p>
        </p:txBody>
      </p:sp>
      <p:sp>
        <p:nvSpPr>
          <p:cNvPr id="31" name="下箭头 30"/>
          <p:cNvSpPr/>
          <p:nvPr/>
        </p:nvSpPr>
        <p:spPr>
          <a:xfrm>
            <a:off x="6705600" y="4379778"/>
            <a:ext cx="260350" cy="43815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32" name="矩形 31"/>
          <p:cNvSpPr/>
          <p:nvPr/>
        </p:nvSpPr>
        <p:spPr>
          <a:xfrm>
            <a:off x="477617" y="3698727"/>
            <a:ext cx="3948345" cy="2031325"/>
          </a:xfrm>
          <a:prstGeom prst="rect">
            <a:avLst/>
          </a:prstGeom>
        </p:spPr>
        <p:txBody>
          <a:bodyPr wrap="square">
            <a:spAutoFit/>
          </a:bodyPr>
          <a:lstStyle/>
          <a:p>
            <a:pPr marL="285750" indent="-285750">
              <a:buFont typeface="Wingdings" panose="05000000000000000000" pitchFamily="2" charset="2"/>
              <a:buChar char="l"/>
            </a:pPr>
            <a:r>
              <a:rPr lang="zh-CN" altLang="en-US" sz="1400" dirty="0"/>
              <a:t>实现资源的动态分配和调度，提高现有资源的利用率和服务可靠性</a:t>
            </a:r>
            <a:endParaRPr lang="en-US" altLang="zh-CN" sz="1400" dirty="0"/>
          </a:p>
          <a:p>
            <a:pPr marL="285750" indent="-285750">
              <a:buFont typeface="Wingdings" panose="05000000000000000000" pitchFamily="2" charset="2"/>
              <a:buChar char="l"/>
            </a:pPr>
            <a:endParaRPr lang="en-US" altLang="zh-CN" sz="1400" dirty="0"/>
          </a:p>
          <a:p>
            <a:pPr marL="285750" indent="-285750">
              <a:buFont typeface="Wingdings" panose="05000000000000000000" pitchFamily="2" charset="2"/>
              <a:buChar char="l"/>
            </a:pPr>
            <a:r>
              <a:rPr lang="zh-CN" altLang="en-US" sz="1400" dirty="0"/>
              <a:t>提供自动化的服务开通能力，降低运维成本</a:t>
            </a:r>
            <a:endParaRPr lang="en-US" altLang="zh-CN" sz="1400" dirty="0"/>
          </a:p>
          <a:p>
            <a:pPr marL="285750" indent="-285750">
              <a:buFont typeface="Wingdings" panose="05000000000000000000" pitchFamily="2" charset="2"/>
              <a:buChar char="l"/>
            </a:pPr>
            <a:endParaRPr lang="en-US" altLang="zh-CN" sz="1400" dirty="0"/>
          </a:p>
          <a:p>
            <a:pPr marL="285750" indent="-285750">
              <a:buFont typeface="Wingdings" panose="05000000000000000000" pitchFamily="2" charset="2"/>
              <a:buChar char="l"/>
            </a:pPr>
            <a:r>
              <a:rPr lang="zh-CN" altLang="en-US" sz="1400" dirty="0"/>
              <a:t>具有有效的安全机制和可靠性机制，满足公众客户和企业客户的安全需求</a:t>
            </a:r>
            <a:endParaRPr lang="en-US" altLang="zh-CN" sz="1400" dirty="0"/>
          </a:p>
          <a:p>
            <a:pPr marL="285750" indent="-285750">
              <a:buFont typeface="Wingdings" panose="05000000000000000000" pitchFamily="2" charset="2"/>
              <a:buChar char="l"/>
            </a:pPr>
            <a:endParaRPr lang="en-US" altLang="zh-CN" sz="1400" dirty="0"/>
          </a:p>
          <a:p>
            <a:pPr marL="285750" indent="-285750">
              <a:buFont typeface="Wingdings" panose="05000000000000000000" pitchFamily="2" charset="2"/>
              <a:buChar char="l"/>
            </a:pPr>
            <a:r>
              <a:rPr lang="zh-CN" altLang="en-US" sz="1400" dirty="0"/>
              <a:t>方便系统升级、迁移和改造</a:t>
            </a:r>
          </a:p>
        </p:txBody>
      </p:sp>
      <p:sp>
        <p:nvSpPr>
          <p:cNvPr id="33" name="文本框 32"/>
          <p:cNvSpPr txBox="1"/>
          <p:nvPr/>
        </p:nvSpPr>
        <p:spPr>
          <a:xfrm>
            <a:off x="6793506" y="2107291"/>
            <a:ext cx="1770461" cy="276999"/>
          </a:xfrm>
          <a:prstGeom prst="rect">
            <a:avLst/>
          </a:prstGeom>
          <a:noFill/>
        </p:spPr>
        <p:txBody>
          <a:bodyPr wrap="square" rtlCol="0">
            <a:spAutoFit/>
          </a:bodyPr>
          <a:lstStyle/>
          <a:p>
            <a:r>
              <a:rPr lang="zh-CN" altLang="en-US" sz="1200" b="1" dirty="0">
                <a:solidFill>
                  <a:schemeClr val="accent2">
                    <a:lumMod val="75000"/>
                  </a:schemeClr>
                </a:solidFill>
              </a:rPr>
              <a:t>数据网</a:t>
            </a:r>
            <a:r>
              <a:rPr lang="en-US" altLang="zh-CN" sz="1200" b="1" dirty="0">
                <a:solidFill>
                  <a:schemeClr val="accent2">
                    <a:lumMod val="75000"/>
                  </a:schemeClr>
                </a:solidFill>
              </a:rPr>
              <a:t>---&gt;</a:t>
            </a:r>
            <a:r>
              <a:rPr lang="zh-CN" altLang="en-US" sz="1200" b="1" dirty="0">
                <a:solidFill>
                  <a:schemeClr val="accent2">
                    <a:lumMod val="75000"/>
                  </a:schemeClr>
                </a:solidFill>
              </a:rPr>
              <a:t>以太网</a:t>
            </a:r>
          </a:p>
        </p:txBody>
      </p:sp>
      <p:sp>
        <p:nvSpPr>
          <p:cNvPr id="34" name="文本框 33"/>
          <p:cNvSpPr txBox="1"/>
          <p:nvPr/>
        </p:nvSpPr>
        <p:spPr>
          <a:xfrm>
            <a:off x="6793505" y="2384290"/>
            <a:ext cx="2151461" cy="276999"/>
          </a:xfrm>
          <a:prstGeom prst="rect">
            <a:avLst/>
          </a:prstGeom>
          <a:noFill/>
        </p:spPr>
        <p:txBody>
          <a:bodyPr wrap="square" rtlCol="0">
            <a:spAutoFit/>
          </a:bodyPr>
          <a:lstStyle/>
          <a:p>
            <a:r>
              <a:rPr lang="zh-CN" altLang="en-US" sz="1200" b="1" dirty="0">
                <a:solidFill>
                  <a:schemeClr val="accent2">
                    <a:lumMod val="75000"/>
                  </a:schemeClr>
                </a:solidFill>
              </a:rPr>
              <a:t>存储网</a:t>
            </a:r>
            <a:r>
              <a:rPr lang="en-US" altLang="zh-CN" sz="1200" b="1" dirty="0">
                <a:solidFill>
                  <a:schemeClr val="accent2">
                    <a:lumMod val="75000"/>
                  </a:schemeClr>
                </a:solidFill>
              </a:rPr>
              <a:t>---&gt;NAS</a:t>
            </a:r>
            <a:r>
              <a:rPr lang="zh-CN" altLang="en-US" sz="1200" b="1" dirty="0">
                <a:solidFill>
                  <a:schemeClr val="accent2">
                    <a:lumMod val="75000"/>
                  </a:schemeClr>
                </a:solidFill>
              </a:rPr>
              <a:t>、</a:t>
            </a:r>
            <a:r>
              <a:rPr lang="en-US" altLang="zh-CN" sz="1200" b="1" dirty="0">
                <a:solidFill>
                  <a:schemeClr val="accent2">
                    <a:lumMod val="75000"/>
                  </a:schemeClr>
                </a:solidFill>
              </a:rPr>
              <a:t>FC SAN</a:t>
            </a:r>
            <a:endParaRPr lang="zh-CN" altLang="en-US" sz="1200" b="1" dirty="0">
              <a:solidFill>
                <a:schemeClr val="accent2">
                  <a:lumMod val="75000"/>
                </a:schemeClr>
              </a:solidFill>
            </a:endParaRPr>
          </a:p>
        </p:txBody>
      </p:sp>
      <p:sp>
        <p:nvSpPr>
          <p:cNvPr id="35" name="文本框 34"/>
          <p:cNvSpPr txBox="1"/>
          <p:nvPr/>
        </p:nvSpPr>
        <p:spPr>
          <a:xfrm>
            <a:off x="6793506" y="2661289"/>
            <a:ext cx="2151460" cy="276999"/>
          </a:xfrm>
          <a:prstGeom prst="rect">
            <a:avLst/>
          </a:prstGeom>
          <a:noFill/>
        </p:spPr>
        <p:txBody>
          <a:bodyPr wrap="square" rtlCol="0">
            <a:spAutoFit/>
          </a:bodyPr>
          <a:lstStyle/>
          <a:p>
            <a:r>
              <a:rPr lang="zh-CN" altLang="en-US" sz="1200" b="1" dirty="0">
                <a:solidFill>
                  <a:schemeClr val="accent2">
                    <a:lumMod val="75000"/>
                  </a:schemeClr>
                </a:solidFill>
              </a:rPr>
              <a:t>高性能计算网</a:t>
            </a:r>
            <a:r>
              <a:rPr lang="en-US" altLang="zh-CN" sz="1200" b="1" dirty="0">
                <a:solidFill>
                  <a:schemeClr val="accent2">
                    <a:lumMod val="75000"/>
                  </a:schemeClr>
                </a:solidFill>
              </a:rPr>
              <a:t>---&gt;</a:t>
            </a:r>
            <a:r>
              <a:rPr lang="zh-CN" altLang="en-US" sz="1200" b="1" dirty="0">
                <a:solidFill>
                  <a:schemeClr val="accent2">
                    <a:lumMod val="75000"/>
                  </a:schemeClr>
                </a:solidFill>
              </a:rPr>
              <a:t>低延迟接口</a:t>
            </a:r>
          </a:p>
        </p:txBody>
      </p:sp>
      <p:sp>
        <p:nvSpPr>
          <p:cNvPr id="36" name="文本框 35"/>
          <p:cNvSpPr txBox="1"/>
          <p:nvPr/>
        </p:nvSpPr>
        <p:spPr>
          <a:xfrm>
            <a:off x="5416342" y="1373002"/>
            <a:ext cx="1770461" cy="400110"/>
          </a:xfrm>
          <a:prstGeom prst="rect">
            <a:avLst/>
          </a:prstGeom>
          <a:noFill/>
        </p:spPr>
        <p:txBody>
          <a:bodyPr wrap="square" rtlCol="0">
            <a:spAutoFit/>
          </a:bodyPr>
          <a:lstStyle/>
          <a:p>
            <a:pPr algn="ctr"/>
            <a:r>
              <a:rPr lang="zh-CN" altLang="en-US" sz="2000" b="1" dirty="0">
                <a:solidFill>
                  <a:srgbClr val="FF0000"/>
                </a:solidFill>
              </a:rPr>
              <a:t>如何实现？</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21</a:t>
            </a:fld>
            <a:endParaRPr lang="zh-CN" altLang="en-US"/>
          </a:p>
        </p:txBody>
      </p:sp>
      <p:sp>
        <p:nvSpPr>
          <p:cNvPr id="7" name="矩形 6">
            <a:extLst>
              <a:ext uri="{FF2B5EF4-FFF2-40B4-BE49-F238E27FC236}">
                <a16:creationId xmlns:a16="http://schemas.microsoft.com/office/drawing/2014/main" id="{627DFF82-16BF-487F-A342-DFEDF0B1A62E}"/>
              </a:ext>
            </a:extLst>
          </p:cNvPr>
          <p:cNvSpPr/>
          <p:nvPr/>
        </p:nvSpPr>
        <p:spPr>
          <a:xfrm>
            <a:off x="7947226" y="2845247"/>
            <a:ext cx="813043" cy="261610"/>
          </a:xfrm>
          <a:prstGeom prst="rect">
            <a:avLst/>
          </a:prstGeom>
        </p:spPr>
        <p:txBody>
          <a:bodyPr wrap="none">
            <a:spAutoFit/>
          </a:bodyPr>
          <a:lstStyle/>
          <a:p>
            <a:r>
              <a:rPr lang="en-US" altLang="zh-CN" sz="1100" dirty="0">
                <a:solidFill>
                  <a:srgbClr val="333333"/>
                </a:solidFill>
                <a:latin typeface="Helvetica" panose="020B0604020202020204" pitchFamily="34" charset="0"/>
                <a:ea typeface="等线" panose="02010600030101010101" pitchFamily="2" charset="-122"/>
              </a:rPr>
              <a:t>InfiniBand</a:t>
            </a:r>
            <a:endParaRPr lang="zh-CN" altLang="en-US" sz="1100" dirty="0"/>
          </a:p>
        </p:txBody>
      </p:sp>
    </p:spTree>
    <p:extLst>
      <p:ext uri="{BB962C8B-B14F-4D97-AF65-F5344CB8AC3E}">
        <p14:creationId xmlns:p14="http://schemas.microsoft.com/office/powerpoint/2010/main" val="201223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17145" cy="649110"/>
          </a:xfrm>
        </p:spPr>
        <p:txBody>
          <a:bodyPr/>
          <a:lstStyle/>
          <a:p>
            <a:r>
              <a:rPr lang="zh-CN" altLang="en-US" dirty="0"/>
              <a:t>虚拟化类型</a:t>
            </a:r>
          </a:p>
        </p:txBody>
      </p:sp>
      <p:sp>
        <p:nvSpPr>
          <p:cNvPr id="6" name="圆角矩形 5"/>
          <p:cNvSpPr/>
          <p:nvPr/>
        </p:nvSpPr>
        <p:spPr>
          <a:xfrm>
            <a:off x="1197753" y="2264828"/>
            <a:ext cx="1600021" cy="408623"/>
          </a:xfrm>
          <a:prstGeom prst="roundRect">
            <a:avLst/>
          </a:prstGeom>
          <a:solidFill>
            <a:schemeClr val="accent6"/>
          </a:solidFill>
        </p:spPr>
        <p:txBody>
          <a:bodyPr wrap="none">
            <a:spAutoFit/>
          </a:bodyPr>
          <a:lstStyle/>
          <a:p>
            <a:r>
              <a:rPr lang="zh-CN" altLang="en-US" dirty="0">
                <a:solidFill>
                  <a:schemeClr val="bg1"/>
                </a:solidFill>
              </a:rPr>
              <a:t>服务器虚拟化</a:t>
            </a:r>
          </a:p>
        </p:txBody>
      </p:sp>
      <p:sp>
        <p:nvSpPr>
          <p:cNvPr id="7" name="圆角矩形 6"/>
          <p:cNvSpPr/>
          <p:nvPr/>
        </p:nvSpPr>
        <p:spPr>
          <a:xfrm>
            <a:off x="3751293" y="2270055"/>
            <a:ext cx="1377672" cy="408623"/>
          </a:xfrm>
          <a:prstGeom prst="roundRect">
            <a:avLst/>
          </a:prstGeom>
          <a:solidFill>
            <a:schemeClr val="accent6"/>
          </a:solidFill>
        </p:spPr>
        <p:txBody>
          <a:bodyPr wrap="none">
            <a:spAutoFit/>
          </a:bodyPr>
          <a:lstStyle/>
          <a:p>
            <a:r>
              <a:rPr lang="zh-CN" altLang="en-US">
                <a:solidFill>
                  <a:schemeClr val="bg1"/>
                </a:solidFill>
              </a:rPr>
              <a:t>存储虚拟化</a:t>
            </a:r>
          </a:p>
        </p:txBody>
      </p:sp>
      <p:sp>
        <p:nvSpPr>
          <p:cNvPr id="8" name="圆角矩形 7"/>
          <p:cNvSpPr/>
          <p:nvPr/>
        </p:nvSpPr>
        <p:spPr>
          <a:xfrm>
            <a:off x="6003082" y="2264198"/>
            <a:ext cx="1377672" cy="408623"/>
          </a:xfrm>
          <a:prstGeom prst="roundRect">
            <a:avLst/>
          </a:prstGeom>
          <a:solidFill>
            <a:schemeClr val="accent6"/>
          </a:solidFill>
        </p:spPr>
        <p:txBody>
          <a:bodyPr wrap="none">
            <a:spAutoFit/>
          </a:bodyPr>
          <a:lstStyle/>
          <a:p>
            <a:r>
              <a:rPr lang="zh-CN" altLang="en-US">
                <a:solidFill>
                  <a:schemeClr val="bg1"/>
                </a:solidFill>
              </a:rPr>
              <a:t>网络虚拟化</a:t>
            </a:r>
          </a:p>
        </p:txBody>
      </p:sp>
      <p:sp>
        <p:nvSpPr>
          <p:cNvPr id="9" name="矩形 8"/>
          <p:cNvSpPr/>
          <p:nvPr/>
        </p:nvSpPr>
        <p:spPr>
          <a:xfrm>
            <a:off x="813392" y="2844310"/>
            <a:ext cx="7327307" cy="10922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902916" y="2801546"/>
            <a:ext cx="189697" cy="189697"/>
          </a:xfrm>
          <a:prstGeom prst="ellipse">
            <a:avLst/>
          </a:prstGeom>
          <a:solidFill>
            <a:schemeClr val="tx1">
              <a:lumMod val="75000"/>
              <a:lumOff val="25000"/>
            </a:schemeClr>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345281" y="2801546"/>
            <a:ext cx="189697" cy="189697"/>
          </a:xfrm>
          <a:prstGeom prst="ellipse">
            <a:avLst/>
          </a:prstGeom>
          <a:solidFill>
            <a:schemeClr val="tx1">
              <a:lumMod val="75000"/>
              <a:lumOff val="25000"/>
            </a:schemeClr>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6602112" y="2801546"/>
            <a:ext cx="189697" cy="189697"/>
          </a:xfrm>
          <a:prstGeom prst="ellipse">
            <a:avLst/>
          </a:prstGeom>
          <a:solidFill>
            <a:schemeClr val="tx1">
              <a:lumMod val="75000"/>
              <a:lumOff val="25000"/>
            </a:schemeClr>
          </a:solid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907416" y="3134798"/>
            <a:ext cx="2180696" cy="1200329"/>
          </a:xfrm>
          <a:prstGeom prst="rect">
            <a:avLst/>
          </a:prstGeom>
        </p:spPr>
        <p:txBody>
          <a:bodyPr wrap="square">
            <a:spAutoFit/>
          </a:bodyPr>
          <a:lstStyle/>
          <a:p>
            <a:pPr algn="ct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将一个或多个物理服务器虚拟成多个逻辑上的服务器</a:t>
            </a:r>
          </a:p>
        </p:txBody>
      </p:sp>
      <p:sp>
        <p:nvSpPr>
          <p:cNvPr id="14" name="矩形 13"/>
          <p:cNvSpPr/>
          <p:nvPr/>
        </p:nvSpPr>
        <p:spPr>
          <a:xfrm>
            <a:off x="3349781" y="3114111"/>
            <a:ext cx="2180696" cy="1200329"/>
          </a:xfrm>
          <a:prstGeom prst="rect">
            <a:avLst/>
          </a:prstGeom>
        </p:spPr>
        <p:txBody>
          <a:bodyPr wrap="square">
            <a:spAutoFit/>
          </a:bodyPr>
          <a:lstStyle/>
          <a:p>
            <a:pPr algn="ct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把分布的异构存储设备统一为一个或几个大的存储池</a:t>
            </a:r>
          </a:p>
        </p:txBody>
      </p:sp>
      <p:sp>
        <p:nvSpPr>
          <p:cNvPr id="15" name="矩形 14"/>
          <p:cNvSpPr/>
          <p:nvPr/>
        </p:nvSpPr>
        <p:spPr>
          <a:xfrm>
            <a:off x="5601570" y="3130310"/>
            <a:ext cx="2180696" cy="1156855"/>
          </a:xfrm>
          <a:prstGeom prst="rect">
            <a:avLst/>
          </a:prstGeom>
        </p:spPr>
        <p:txBody>
          <a:bodyPr wrap="square">
            <a:spAutoFit/>
          </a:bodyPr>
          <a:lstStyle/>
          <a:p>
            <a:pPr algn="ct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在底层物理网络和网络用户之间增加一个抽象层</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22</a:t>
            </a:fld>
            <a:endParaRPr lang="zh-CN" altLang="en-US"/>
          </a:p>
        </p:txBody>
      </p:sp>
    </p:spTree>
    <p:extLst>
      <p:ext uri="{BB962C8B-B14F-4D97-AF65-F5344CB8AC3E}">
        <p14:creationId xmlns:p14="http://schemas.microsoft.com/office/powerpoint/2010/main" val="41533009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服务器虚拟化的底层实现</a:t>
            </a:r>
          </a:p>
        </p:txBody>
      </p:sp>
      <p:sp>
        <p:nvSpPr>
          <p:cNvPr id="3" name="内容占位符 2"/>
          <p:cNvSpPr>
            <a:spLocks noGrp="1"/>
          </p:cNvSpPr>
          <p:nvPr>
            <p:ph idx="1"/>
          </p:nvPr>
        </p:nvSpPr>
        <p:spPr/>
        <p:txBody>
          <a:bodyPr>
            <a:normAutofit fontScale="77500" lnSpcReduction="20000"/>
          </a:bodyPr>
          <a:lstStyle/>
          <a:p>
            <a:r>
              <a:rPr lang="zh-CN" altLang="en-US" dirty="0"/>
              <a:t>硬件级虚拟化</a:t>
            </a:r>
            <a:r>
              <a:rPr lang="en-US" altLang="zh-CN" dirty="0"/>
              <a:t>——Hypervisor/VMM——</a:t>
            </a:r>
            <a:r>
              <a:rPr lang="zh-CN" altLang="en-US" dirty="0"/>
              <a:t>计算虚拟化</a:t>
            </a:r>
            <a:endParaRPr lang="en-US" altLang="zh-CN" dirty="0"/>
          </a:p>
          <a:p>
            <a:pPr lvl="1"/>
            <a:r>
              <a:rPr lang="en-US" altLang="zh-CN" dirty="0">
                <a:solidFill>
                  <a:srgbClr val="FF0000"/>
                </a:solidFill>
              </a:rPr>
              <a:t>CPU</a:t>
            </a:r>
            <a:r>
              <a:rPr lang="zh-CN" altLang="en-US" dirty="0">
                <a:solidFill>
                  <a:srgbClr val="FF0000"/>
                </a:solidFill>
              </a:rPr>
              <a:t>虚拟化</a:t>
            </a:r>
            <a:endParaRPr lang="en-US" altLang="zh-CN" dirty="0">
              <a:solidFill>
                <a:srgbClr val="FF0000"/>
              </a:solidFill>
            </a:endParaRPr>
          </a:p>
          <a:p>
            <a:pPr lvl="2"/>
            <a:r>
              <a:rPr lang="zh-CN" altLang="en-US" dirty="0"/>
              <a:t>任意时刻一个物理</a:t>
            </a:r>
            <a:r>
              <a:rPr lang="en-US" altLang="zh-CN" dirty="0"/>
              <a:t>CPU</a:t>
            </a:r>
            <a:r>
              <a:rPr lang="zh-CN" altLang="en-US" dirty="0"/>
              <a:t>只能运行一个虚拟</a:t>
            </a:r>
            <a:r>
              <a:rPr lang="en-US" altLang="zh-CN" dirty="0"/>
              <a:t>CPU</a:t>
            </a:r>
          </a:p>
          <a:p>
            <a:pPr lvl="2"/>
            <a:r>
              <a:rPr lang="zh-CN" altLang="en-US" dirty="0"/>
              <a:t>每个客户操作系统可以使用一个或多个虚拟</a:t>
            </a:r>
            <a:r>
              <a:rPr lang="en-US" altLang="zh-CN" dirty="0"/>
              <a:t>CPU</a:t>
            </a:r>
          </a:p>
          <a:p>
            <a:pPr lvl="2"/>
            <a:r>
              <a:rPr lang="zh-CN" altLang="en-US" dirty="0"/>
              <a:t>各个操作系统之间虚拟</a:t>
            </a:r>
            <a:r>
              <a:rPr lang="en-US" altLang="zh-CN" dirty="0"/>
              <a:t>CPU</a:t>
            </a:r>
            <a:r>
              <a:rPr lang="zh-CN" altLang="en-US" dirty="0"/>
              <a:t>运行相互隔离，互不影响</a:t>
            </a:r>
            <a:endParaRPr lang="en-US" altLang="zh-CN" dirty="0"/>
          </a:p>
          <a:p>
            <a:pPr lvl="1"/>
            <a:endParaRPr lang="en-US" altLang="zh-CN" dirty="0"/>
          </a:p>
          <a:p>
            <a:pPr lvl="1"/>
            <a:endParaRPr lang="en-US" altLang="zh-CN" dirty="0"/>
          </a:p>
          <a:p>
            <a:pPr marL="685800" lvl="2" indent="0">
              <a:buNone/>
            </a:pPr>
            <a:r>
              <a:rPr lang="en-US" altLang="zh-CN" dirty="0"/>
              <a:t> </a:t>
            </a:r>
          </a:p>
          <a:p>
            <a:pPr lvl="2"/>
            <a:r>
              <a:rPr lang="zh-CN" altLang="en-US" dirty="0">
                <a:solidFill>
                  <a:srgbClr val="FF0000"/>
                </a:solidFill>
              </a:rPr>
              <a:t>模拟执行</a:t>
            </a:r>
            <a:r>
              <a:rPr lang="en-US" altLang="zh-CN" dirty="0">
                <a:solidFill>
                  <a:srgbClr val="FF0000"/>
                </a:solidFill>
              </a:rPr>
              <a:t>——</a:t>
            </a:r>
            <a:r>
              <a:rPr lang="zh-CN" altLang="en-US" dirty="0">
                <a:solidFill>
                  <a:srgbClr val="FF0000"/>
                </a:solidFill>
              </a:rPr>
              <a:t>敏感指令</a:t>
            </a:r>
            <a:endParaRPr lang="en-US" altLang="zh-CN" dirty="0">
              <a:solidFill>
                <a:srgbClr val="FF0000"/>
              </a:solidFill>
            </a:endParaRPr>
          </a:p>
          <a:p>
            <a:pPr lvl="3"/>
            <a:r>
              <a:rPr lang="zh-CN" altLang="en-US" dirty="0">
                <a:solidFill>
                  <a:srgbClr val="FF0000"/>
                </a:solidFill>
              </a:rPr>
              <a:t>敏感指令可以是控制敏感指令或行为敏感指令。 </a:t>
            </a:r>
            <a:endParaRPr lang="en-US" altLang="zh-CN" dirty="0">
              <a:solidFill>
                <a:srgbClr val="FF0000"/>
              </a:solidFill>
            </a:endParaRPr>
          </a:p>
          <a:p>
            <a:pPr lvl="4"/>
            <a:r>
              <a:rPr lang="zh-CN" altLang="en-US" dirty="0">
                <a:solidFill>
                  <a:srgbClr val="FF0000"/>
                </a:solidFill>
              </a:rPr>
              <a:t>控制敏感指令是指那些尝试修改系统中资源配置的指令，例如，更改操作模式或 </a:t>
            </a:r>
            <a:r>
              <a:rPr lang="en-US" altLang="zh-CN" dirty="0">
                <a:solidFill>
                  <a:srgbClr val="FF0000"/>
                </a:solidFill>
              </a:rPr>
              <a:t>CPU </a:t>
            </a:r>
            <a:r>
              <a:rPr lang="zh-CN" altLang="en-US" dirty="0">
                <a:solidFill>
                  <a:srgbClr val="FF0000"/>
                </a:solidFill>
              </a:rPr>
              <a:t>计时器。</a:t>
            </a:r>
            <a:endParaRPr lang="en-US" altLang="zh-CN" dirty="0">
              <a:solidFill>
                <a:srgbClr val="FF0000"/>
              </a:solidFill>
            </a:endParaRPr>
          </a:p>
          <a:p>
            <a:pPr lvl="4"/>
            <a:r>
              <a:rPr lang="zh-CN" altLang="en-US" dirty="0">
                <a:solidFill>
                  <a:srgbClr val="FF0000"/>
                </a:solidFill>
              </a:rPr>
              <a:t>行为敏感指令是指其行为由系统中当前资源配置确定的指令。</a:t>
            </a:r>
            <a:endParaRPr lang="en-US" altLang="zh-CN" dirty="0">
              <a:solidFill>
                <a:srgbClr val="FF0000"/>
              </a:solidFill>
            </a:endParaRPr>
          </a:p>
          <a:p>
            <a:pPr lvl="2"/>
            <a:r>
              <a:rPr lang="zh-CN" altLang="en-US" dirty="0">
                <a:solidFill>
                  <a:srgbClr val="FF0000"/>
                </a:solidFill>
              </a:rPr>
              <a:t>监控执行</a:t>
            </a:r>
            <a:r>
              <a:rPr lang="en-US" altLang="zh-CN" dirty="0">
                <a:solidFill>
                  <a:srgbClr val="FF0000"/>
                </a:solidFill>
              </a:rPr>
              <a:t>——</a:t>
            </a:r>
            <a:r>
              <a:rPr lang="zh-CN" altLang="en-US" dirty="0">
                <a:solidFill>
                  <a:srgbClr val="FF0000"/>
                </a:solidFill>
              </a:rPr>
              <a:t>无害指令</a:t>
            </a:r>
            <a:endParaRPr lang="en-US" altLang="zh-CN" dirty="0">
              <a:solidFill>
                <a:srgbClr val="FF0000"/>
              </a:solidFill>
            </a:endParaRPr>
          </a:p>
          <a:p>
            <a:pPr lvl="2"/>
            <a:r>
              <a:rPr lang="zh-CN" altLang="en-US" b="1" dirty="0"/>
              <a:t>特权指令</a:t>
            </a:r>
            <a:r>
              <a:rPr lang="zh-CN" altLang="en-US" dirty="0"/>
              <a:t>：指令以用户模式陷入，而不是以系统模式陷入。 陷入指令是指将控制传输到系统模式，其中虚拟机监控程序（如虚拟化中）或操作系统（如传统 </a:t>
            </a:r>
            <a:r>
              <a:rPr lang="en-US" altLang="zh-CN" dirty="0"/>
              <a:t>OS </a:t>
            </a:r>
            <a:r>
              <a:rPr lang="zh-CN" altLang="en-US" dirty="0"/>
              <a:t>中）在将控制切换回原始进程之前执行某种操作。</a:t>
            </a:r>
            <a:endParaRPr lang="en-US" altLang="zh-CN" dirty="0"/>
          </a:p>
        </p:txBody>
      </p:sp>
      <p:sp>
        <p:nvSpPr>
          <p:cNvPr id="4" name="矩形 3"/>
          <p:cNvSpPr/>
          <p:nvPr/>
        </p:nvSpPr>
        <p:spPr>
          <a:xfrm>
            <a:off x="2129484" y="2911461"/>
            <a:ext cx="7105397" cy="438582"/>
          </a:xfrm>
          <a:prstGeom prst="rect">
            <a:avLst/>
          </a:prstGeom>
        </p:spPr>
        <p:txBody>
          <a:bodyPr wrap="square">
            <a:spAutoFit/>
          </a:bodyPr>
          <a:lstStyle/>
          <a:p>
            <a:pPr>
              <a:lnSpc>
                <a:spcPts val="2700"/>
              </a:lnSpc>
            </a:pPr>
            <a:r>
              <a:rPr lang="zh-CN" altLang="en-US" sz="1200" dirty="0">
                <a:solidFill>
                  <a:schemeClr val="tx1">
                    <a:lumMod val="75000"/>
                    <a:lumOff val="25000"/>
                  </a:schemeClr>
                </a:solidFill>
              </a:rPr>
              <a:t>虚拟</a:t>
            </a:r>
            <a:r>
              <a:rPr lang="en-US" altLang="zh-CN" sz="1200" dirty="0">
                <a:solidFill>
                  <a:schemeClr val="tx1">
                    <a:lumMod val="75000"/>
                    <a:lumOff val="25000"/>
                  </a:schemeClr>
                </a:solidFill>
              </a:rPr>
              <a:t>CPU</a:t>
            </a:r>
            <a:r>
              <a:rPr lang="zh-CN" altLang="en-US" sz="1200" dirty="0">
                <a:solidFill>
                  <a:schemeClr val="tx1">
                    <a:lumMod val="75000"/>
                    <a:lumOff val="25000"/>
                  </a:schemeClr>
                </a:solidFill>
              </a:rPr>
              <a:t>的正确运行是要保证虚拟机指令正确运行，现有的实现技术包括模拟执行和监控执行</a:t>
            </a:r>
          </a:p>
        </p:txBody>
      </p:sp>
      <p:sp>
        <p:nvSpPr>
          <p:cNvPr id="5" name="矩形 4"/>
          <p:cNvSpPr/>
          <p:nvPr/>
        </p:nvSpPr>
        <p:spPr>
          <a:xfrm>
            <a:off x="2129483" y="3324674"/>
            <a:ext cx="7105396" cy="438582"/>
          </a:xfrm>
          <a:prstGeom prst="rect">
            <a:avLst/>
          </a:prstGeom>
        </p:spPr>
        <p:txBody>
          <a:bodyPr wrap="square">
            <a:spAutoFit/>
          </a:bodyPr>
          <a:lstStyle/>
          <a:p>
            <a:pPr>
              <a:lnSpc>
                <a:spcPts val="2700"/>
              </a:lnSpc>
            </a:pPr>
            <a:r>
              <a:rPr lang="zh-CN" altLang="en-US" sz="1200" dirty="0">
                <a:solidFill>
                  <a:schemeClr val="tx1">
                    <a:lumMod val="75000"/>
                    <a:lumOff val="25000"/>
                  </a:schemeClr>
                </a:solidFill>
              </a:rPr>
              <a:t>调度问题是指</a:t>
            </a:r>
            <a:r>
              <a:rPr lang="en-US" altLang="zh-CN" sz="1200" dirty="0">
                <a:solidFill>
                  <a:schemeClr val="tx1">
                    <a:lumMod val="75000"/>
                    <a:lumOff val="25000"/>
                  </a:schemeClr>
                </a:solidFill>
              </a:rPr>
              <a:t>VMM</a:t>
            </a:r>
            <a:r>
              <a:rPr lang="zh-CN" altLang="en-US" sz="1200" dirty="0">
                <a:solidFill>
                  <a:schemeClr val="tx1">
                    <a:lumMod val="75000"/>
                    <a:lumOff val="25000"/>
                  </a:schemeClr>
                </a:solidFill>
              </a:rPr>
              <a:t>决定当前哪个虚拟</a:t>
            </a:r>
            <a:r>
              <a:rPr lang="en-US" altLang="zh-CN" sz="1200" dirty="0">
                <a:solidFill>
                  <a:schemeClr val="tx1">
                    <a:lumMod val="75000"/>
                    <a:lumOff val="25000"/>
                  </a:schemeClr>
                </a:solidFill>
              </a:rPr>
              <a:t>CPU</a:t>
            </a:r>
            <a:r>
              <a:rPr lang="zh-CN" altLang="en-US" sz="1200" dirty="0">
                <a:solidFill>
                  <a:schemeClr val="tx1">
                    <a:lumMod val="75000"/>
                    <a:lumOff val="25000"/>
                  </a:schemeClr>
                </a:solidFill>
              </a:rPr>
              <a:t>在物理</a:t>
            </a:r>
            <a:r>
              <a:rPr lang="en-US" altLang="zh-CN" sz="1200" dirty="0">
                <a:solidFill>
                  <a:schemeClr val="tx1">
                    <a:lumMod val="75000"/>
                    <a:lumOff val="25000"/>
                  </a:schemeClr>
                </a:solidFill>
              </a:rPr>
              <a:t>CPU</a:t>
            </a:r>
            <a:r>
              <a:rPr lang="zh-CN" altLang="en-US" sz="1200" dirty="0">
                <a:solidFill>
                  <a:schemeClr val="tx1">
                    <a:lumMod val="75000"/>
                    <a:lumOff val="25000"/>
                  </a:schemeClr>
                </a:solidFill>
              </a:rPr>
              <a:t>上运行，要保证隔离性、公平性和性能。</a:t>
            </a:r>
          </a:p>
        </p:txBody>
      </p:sp>
      <p:sp>
        <p:nvSpPr>
          <p:cNvPr id="6" name="矩形 5"/>
          <p:cNvSpPr/>
          <p:nvPr/>
        </p:nvSpPr>
        <p:spPr>
          <a:xfrm>
            <a:off x="1195389" y="2961433"/>
            <a:ext cx="806524" cy="33863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Impact" panose="020B0806030902050204" pitchFamily="34" charset="0"/>
              </a:rPr>
              <a:t>执行</a:t>
            </a:r>
          </a:p>
        </p:txBody>
      </p:sp>
      <p:sp>
        <p:nvSpPr>
          <p:cNvPr id="7" name="矩形 6"/>
          <p:cNvSpPr/>
          <p:nvPr/>
        </p:nvSpPr>
        <p:spPr>
          <a:xfrm>
            <a:off x="1195389" y="3374646"/>
            <a:ext cx="806524" cy="33863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Impact" panose="020B0806030902050204" pitchFamily="34" charset="0"/>
              </a:rPr>
              <a:t>调度</a:t>
            </a:r>
          </a:p>
        </p:txBody>
      </p:sp>
      <p:sp>
        <p:nvSpPr>
          <p:cNvPr id="8" name="矩形 7"/>
          <p:cNvSpPr/>
          <p:nvPr/>
        </p:nvSpPr>
        <p:spPr>
          <a:xfrm>
            <a:off x="2129485" y="2961433"/>
            <a:ext cx="6592484" cy="338639"/>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Impact" panose="020B0806030902050204" pitchFamily="34" charset="0"/>
            </a:endParaRPr>
          </a:p>
        </p:txBody>
      </p:sp>
      <p:sp>
        <p:nvSpPr>
          <p:cNvPr id="9" name="矩形 8"/>
          <p:cNvSpPr/>
          <p:nvPr/>
        </p:nvSpPr>
        <p:spPr>
          <a:xfrm>
            <a:off x="2129485" y="3374646"/>
            <a:ext cx="6592484" cy="338639"/>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Impact" panose="020B0806030902050204" pitchFamily="34" charset="0"/>
            </a:endParaRPr>
          </a:p>
        </p:txBody>
      </p:sp>
      <p:sp>
        <p:nvSpPr>
          <p:cNvPr id="11" name="灯片编号占位符 10"/>
          <p:cNvSpPr>
            <a:spLocks noGrp="1"/>
          </p:cNvSpPr>
          <p:nvPr>
            <p:ph type="sldNum" sz="quarter" idx="12"/>
          </p:nvPr>
        </p:nvSpPr>
        <p:spPr/>
        <p:txBody>
          <a:bodyPr/>
          <a:lstStyle/>
          <a:p>
            <a:fld id="{02AE1E35-F495-4665-8CB0-CDD28443F6EA}" type="slidenum">
              <a:rPr lang="zh-CN" altLang="en-US" smtClean="0"/>
              <a:t>23</a:t>
            </a:fld>
            <a:endParaRPr lang="zh-CN" altLang="en-US"/>
          </a:p>
        </p:txBody>
      </p:sp>
      <p:pic>
        <p:nvPicPr>
          <p:cNvPr id="5122" name="Picture 2" descr="preview">
            <a:extLst>
              <a:ext uri="{FF2B5EF4-FFF2-40B4-BE49-F238E27FC236}">
                <a16:creationId xmlns:a16="http://schemas.microsoft.com/office/drawing/2014/main" id="{8AA15708-DF84-404A-8D6F-E34FE1F3E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9326" y="1178405"/>
            <a:ext cx="2677619" cy="1619633"/>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2F52C53B-166B-42EC-979E-2D848A39EB1E}"/>
              </a:ext>
            </a:extLst>
          </p:cNvPr>
          <p:cNvSpPr/>
          <p:nvPr/>
        </p:nvSpPr>
        <p:spPr>
          <a:xfrm>
            <a:off x="8041532" y="2626468"/>
            <a:ext cx="585413" cy="1305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81BADF89-089A-4D12-9BFD-F04507D24E0C}"/>
              </a:ext>
            </a:extLst>
          </p:cNvPr>
          <p:cNvSpPr/>
          <p:nvPr/>
        </p:nvSpPr>
        <p:spPr>
          <a:xfrm>
            <a:off x="865760" y="6302603"/>
            <a:ext cx="5690682" cy="369332"/>
          </a:xfrm>
          <a:prstGeom prst="rect">
            <a:avLst/>
          </a:prstGeom>
        </p:spPr>
        <p:txBody>
          <a:bodyPr wrap="square">
            <a:spAutoFit/>
          </a:bodyPr>
          <a:lstStyle/>
          <a:p>
            <a:r>
              <a:rPr lang="zh-CN" altLang="en-US" dirty="0">
                <a:solidFill>
                  <a:srgbClr val="FF0000"/>
                </a:solidFill>
                <a:latin typeface="Segoe UI" panose="020B0502040204020203" pitchFamily="34" charset="0"/>
              </a:rPr>
              <a:t>仅当敏感指令集是特权指令集的子集时才能构造</a:t>
            </a:r>
            <a:r>
              <a:rPr lang="en-US" altLang="zh-CN" dirty="0">
                <a:solidFill>
                  <a:srgbClr val="FF0000"/>
                </a:solidFill>
                <a:latin typeface="Segoe UI" panose="020B0502040204020203" pitchFamily="34" charset="0"/>
              </a:rPr>
              <a:t>VMM</a:t>
            </a:r>
            <a:endParaRPr lang="zh-CN" altLang="en-US" dirty="0">
              <a:solidFill>
                <a:srgbClr val="FF0000"/>
              </a:solidFill>
            </a:endParaRPr>
          </a:p>
        </p:txBody>
      </p:sp>
      <p:pic>
        <p:nvPicPr>
          <p:cNvPr id="44" name="图片 43">
            <a:extLst>
              <a:ext uri="{FF2B5EF4-FFF2-40B4-BE49-F238E27FC236}">
                <a16:creationId xmlns:a16="http://schemas.microsoft.com/office/drawing/2014/main" id="{FF9676A0-F39F-462D-8950-DC7083487E14}"/>
              </a:ext>
            </a:extLst>
          </p:cNvPr>
          <p:cNvPicPr>
            <a:picLocks noChangeAspect="1"/>
          </p:cNvPicPr>
          <p:nvPr/>
        </p:nvPicPr>
        <p:blipFill>
          <a:blip r:embed="rId3"/>
          <a:stretch>
            <a:fillRect/>
          </a:stretch>
        </p:blipFill>
        <p:spPr>
          <a:xfrm>
            <a:off x="52197" y="4896242"/>
            <a:ext cx="1104282" cy="1188258"/>
          </a:xfrm>
          <a:prstGeom prst="rect">
            <a:avLst/>
          </a:prstGeom>
        </p:spPr>
      </p:pic>
    </p:spTree>
    <p:extLst>
      <p:ext uri="{BB962C8B-B14F-4D97-AF65-F5344CB8AC3E}">
        <p14:creationId xmlns:p14="http://schemas.microsoft.com/office/powerpoint/2010/main" val="1520864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服务器虚拟化的底层实现</a:t>
            </a:r>
          </a:p>
        </p:txBody>
      </p:sp>
      <p:sp>
        <p:nvSpPr>
          <p:cNvPr id="3" name="内容占位符 2"/>
          <p:cNvSpPr>
            <a:spLocks noGrp="1"/>
          </p:cNvSpPr>
          <p:nvPr>
            <p:ph idx="1"/>
          </p:nvPr>
        </p:nvSpPr>
        <p:spPr>
          <a:xfrm>
            <a:off x="420456" y="1188138"/>
            <a:ext cx="8301514" cy="5183188"/>
          </a:xfrm>
        </p:spPr>
        <p:txBody>
          <a:bodyPr/>
          <a:lstStyle/>
          <a:p>
            <a:r>
              <a:rPr lang="zh-CN" altLang="en-US" dirty="0"/>
              <a:t>硬件级虚拟化</a:t>
            </a:r>
            <a:r>
              <a:rPr lang="en-US" altLang="zh-CN" dirty="0"/>
              <a:t>——Hypervisor/VMM——</a:t>
            </a:r>
            <a:r>
              <a:rPr lang="zh-CN" altLang="en-US" dirty="0"/>
              <a:t>计算虚拟化</a:t>
            </a:r>
            <a:endParaRPr lang="en-US" altLang="zh-CN" dirty="0"/>
          </a:p>
          <a:p>
            <a:pPr lvl="1"/>
            <a:r>
              <a:rPr lang="zh-CN" altLang="en-US" dirty="0">
                <a:solidFill>
                  <a:srgbClr val="FF0000"/>
                </a:solidFill>
              </a:rPr>
              <a:t>内存虚拟化</a:t>
            </a:r>
            <a:endParaRPr lang="en-US" altLang="zh-CN" dirty="0">
              <a:solidFill>
                <a:srgbClr val="FF0000"/>
              </a:solidFill>
            </a:endParaRPr>
          </a:p>
          <a:p>
            <a:pPr lvl="1"/>
            <a:endParaRPr lang="en-US" altLang="zh-CN" dirty="0"/>
          </a:p>
          <a:p>
            <a:pPr lvl="1"/>
            <a:endParaRPr lang="en-US" altLang="zh-CN" dirty="0"/>
          </a:p>
          <a:p>
            <a:pPr lvl="1"/>
            <a:r>
              <a:rPr lang="zh-CN" altLang="en-US" dirty="0"/>
              <a:t>在没有虚拟化的操作系统中看到的内存：直接是机器地址的物理空间</a:t>
            </a:r>
            <a:endParaRPr lang="en-US" altLang="zh-CN" dirty="0"/>
          </a:p>
          <a:p>
            <a:pPr lvl="1"/>
            <a:endParaRPr lang="en-US" altLang="zh-CN" dirty="0"/>
          </a:p>
          <a:p>
            <a:pPr lvl="1"/>
            <a:r>
              <a:rPr lang="zh-CN" altLang="en-US" dirty="0"/>
              <a:t>虚拟化后，</a:t>
            </a:r>
            <a:r>
              <a:rPr lang="en-US" altLang="zh-CN" dirty="0"/>
              <a:t>VMM</a:t>
            </a:r>
            <a:r>
              <a:rPr lang="zh-CN" altLang="en-US" dirty="0"/>
              <a:t>要让客户操作系统看到“假的”物理空间，两件事：</a:t>
            </a:r>
            <a:endParaRPr lang="en-US" altLang="zh-CN" dirty="0"/>
          </a:p>
          <a:p>
            <a:pPr lvl="2"/>
            <a:r>
              <a:rPr lang="zh-CN" altLang="en-US" dirty="0"/>
              <a:t>维护客户机物理地址和宿主机器的机器地址之间的映射</a:t>
            </a:r>
            <a:endParaRPr lang="en-US" altLang="zh-CN" dirty="0"/>
          </a:p>
          <a:p>
            <a:pPr lvl="2"/>
            <a:r>
              <a:rPr lang="zh-CN" altLang="en-US" dirty="0"/>
              <a:t>截获虚拟机对客户机物理地址的访问，并根据所记录的映射关系，转换成机器地址</a:t>
            </a:r>
            <a:endParaRPr lang="en-US" altLang="zh-CN" dirty="0"/>
          </a:p>
        </p:txBody>
      </p:sp>
      <p:sp>
        <p:nvSpPr>
          <p:cNvPr id="10" name="矩形 9"/>
          <p:cNvSpPr/>
          <p:nvPr/>
        </p:nvSpPr>
        <p:spPr>
          <a:xfrm>
            <a:off x="2089883" y="1609220"/>
            <a:ext cx="4488096" cy="646331"/>
          </a:xfrm>
          <a:prstGeom prst="rect">
            <a:avLst/>
          </a:prstGeom>
          <a:solidFill>
            <a:schemeClr val="bg1">
              <a:lumMod val="85000"/>
            </a:schemeClr>
          </a:solidFill>
        </p:spPr>
        <p:txBody>
          <a:bodyPr wrap="square">
            <a:spAutoFit/>
          </a:bodyPr>
          <a:lstStyle/>
          <a:p>
            <a:pPr>
              <a:lnSpc>
                <a:spcPct val="150000"/>
              </a:lnSpc>
            </a:pPr>
            <a:r>
              <a:rPr lang="zh-CN" altLang="en-US" sz="1200" dirty="0">
                <a:solidFill>
                  <a:schemeClr val="tx1">
                    <a:lumMod val="75000"/>
                    <a:lumOff val="25000"/>
                  </a:schemeClr>
                </a:solidFill>
              </a:rPr>
              <a:t>内存虚拟化技术把物理内存统一管理，包装成多个虚拟的物理内存提供给若干虚拟机使用，每个虚拟机拥有各自独立的内存空间。</a:t>
            </a:r>
            <a:endParaRPr lang="en-US" altLang="zh-CN" sz="1200" dirty="0">
              <a:solidFill>
                <a:schemeClr val="tx1">
                  <a:lumMod val="75000"/>
                  <a:lumOff val="25000"/>
                </a:schemeClr>
              </a:solidFill>
            </a:endParaRPr>
          </a:p>
        </p:txBody>
      </p:sp>
      <p:sp>
        <p:nvSpPr>
          <p:cNvPr id="14" name="矩形 13"/>
          <p:cNvSpPr/>
          <p:nvPr/>
        </p:nvSpPr>
        <p:spPr>
          <a:xfrm>
            <a:off x="7611390" y="1347029"/>
            <a:ext cx="971400" cy="307777"/>
          </a:xfrm>
          <a:prstGeom prst="rect">
            <a:avLst/>
          </a:prstGeom>
          <a:ln>
            <a:noFill/>
          </a:ln>
        </p:spPr>
        <p:txBody>
          <a:bodyPr wrap="square">
            <a:spAutoFit/>
          </a:bodyPr>
          <a:lstStyle/>
          <a:p>
            <a:r>
              <a:rPr lang="zh-CN" altLang="en-US" sz="1400" b="1" dirty="0"/>
              <a:t>机器地址</a:t>
            </a:r>
          </a:p>
        </p:txBody>
      </p:sp>
      <p:sp>
        <p:nvSpPr>
          <p:cNvPr id="15" name="矩形 14"/>
          <p:cNvSpPr/>
          <p:nvPr/>
        </p:nvSpPr>
        <p:spPr>
          <a:xfrm>
            <a:off x="7636384" y="1827061"/>
            <a:ext cx="921412" cy="307777"/>
          </a:xfrm>
          <a:prstGeom prst="rect">
            <a:avLst/>
          </a:prstGeom>
          <a:ln>
            <a:noFill/>
          </a:ln>
        </p:spPr>
        <p:txBody>
          <a:bodyPr wrap="square">
            <a:spAutoFit/>
          </a:bodyPr>
          <a:lstStyle/>
          <a:p>
            <a:r>
              <a:rPr lang="zh-CN" altLang="en-US" sz="1400" b="1" dirty="0"/>
              <a:t>物理地址</a:t>
            </a:r>
          </a:p>
        </p:txBody>
      </p:sp>
      <p:sp>
        <p:nvSpPr>
          <p:cNvPr id="16" name="矩形 15"/>
          <p:cNvSpPr/>
          <p:nvPr/>
        </p:nvSpPr>
        <p:spPr>
          <a:xfrm>
            <a:off x="7644413" y="2247605"/>
            <a:ext cx="905354" cy="307777"/>
          </a:xfrm>
          <a:prstGeom prst="rect">
            <a:avLst/>
          </a:prstGeom>
          <a:ln>
            <a:noFill/>
          </a:ln>
        </p:spPr>
        <p:txBody>
          <a:bodyPr wrap="square">
            <a:spAutoFit/>
          </a:bodyPr>
          <a:lstStyle/>
          <a:p>
            <a:r>
              <a:rPr lang="zh-CN" altLang="en-US" sz="1400" b="1" dirty="0"/>
              <a:t>虚拟地址</a:t>
            </a:r>
          </a:p>
        </p:txBody>
      </p:sp>
      <p:grpSp>
        <p:nvGrpSpPr>
          <p:cNvPr id="17" name="组合 16"/>
          <p:cNvGrpSpPr/>
          <p:nvPr/>
        </p:nvGrpSpPr>
        <p:grpSpPr>
          <a:xfrm>
            <a:off x="7232206" y="1354206"/>
            <a:ext cx="390689" cy="328379"/>
            <a:chOff x="1387963" y="4462145"/>
            <a:chExt cx="858838" cy="690563"/>
          </a:xfrm>
        </p:grpSpPr>
        <p:sp>
          <p:nvSpPr>
            <p:cNvPr id="18" name="Freeform 5"/>
            <p:cNvSpPr>
              <a:spLocks/>
            </p:cNvSpPr>
            <p:nvPr/>
          </p:nvSpPr>
          <p:spPr bwMode="auto">
            <a:xfrm>
              <a:off x="1476863" y="4462145"/>
              <a:ext cx="679450" cy="420688"/>
            </a:xfrm>
            <a:custGeom>
              <a:avLst/>
              <a:gdLst>
                <a:gd name="T0" fmla="*/ 179 w 179"/>
                <a:gd name="T1" fmla="*/ 103 h 110"/>
                <a:gd name="T2" fmla="*/ 173 w 179"/>
                <a:gd name="T3" fmla="*/ 110 h 110"/>
                <a:gd name="T4" fmla="*/ 6 w 179"/>
                <a:gd name="T5" fmla="*/ 110 h 110"/>
                <a:gd name="T6" fmla="*/ 0 w 179"/>
                <a:gd name="T7" fmla="*/ 103 h 110"/>
                <a:gd name="T8" fmla="*/ 0 w 179"/>
                <a:gd name="T9" fmla="*/ 6 h 110"/>
                <a:gd name="T10" fmla="*/ 6 w 179"/>
                <a:gd name="T11" fmla="*/ 0 h 110"/>
                <a:gd name="T12" fmla="*/ 173 w 179"/>
                <a:gd name="T13" fmla="*/ 0 h 110"/>
                <a:gd name="T14" fmla="*/ 179 w 179"/>
                <a:gd name="T15" fmla="*/ 6 h 110"/>
                <a:gd name="T16" fmla="*/ 179 w 179"/>
                <a:gd name="T1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110">
                  <a:moveTo>
                    <a:pt x="179" y="103"/>
                  </a:moveTo>
                  <a:cubicBezTo>
                    <a:pt x="179" y="107"/>
                    <a:pt x="176" y="110"/>
                    <a:pt x="173" y="110"/>
                  </a:cubicBezTo>
                  <a:cubicBezTo>
                    <a:pt x="6" y="110"/>
                    <a:pt x="6" y="110"/>
                    <a:pt x="6" y="110"/>
                  </a:cubicBezTo>
                  <a:cubicBezTo>
                    <a:pt x="3" y="110"/>
                    <a:pt x="0" y="107"/>
                    <a:pt x="0" y="103"/>
                  </a:cubicBezTo>
                  <a:cubicBezTo>
                    <a:pt x="0" y="6"/>
                    <a:pt x="0" y="6"/>
                    <a:pt x="0" y="6"/>
                  </a:cubicBezTo>
                  <a:cubicBezTo>
                    <a:pt x="0" y="3"/>
                    <a:pt x="3" y="0"/>
                    <a:pt x="6" y="0"/>
                  </a:cubicBezTo>
                  <a:cubicBezTo>
                    <a:pt x="173" y="0"/>
                    <a:pt x="173" y="0"/>
                    <a:pt x="173" y="0"/>
                  </a:cubicBezTo>
                  <a:cubicBezTo>
                    <a:pt x="176" y="0"/>
                    <a:pt x="179" y="3"/>
                    <a:pt x="179" y="6"/>
                  </a:cubicBezTo>
                  <a:lnTo>
                    <a:pt x="179" y="103"/>
                  </a:ln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7"/>
            <p:cNvSpPr>
              <a:spLocks noEditPoints="1"/>
            </p:cNvSpPr>
            <p:nvPr/>
          </p:nvSpPr>
          <p:spPr bwMode="auto">
            <a:xfrm>
              <a:off x="1387963" y="4909820"/>
              <a:ext cx="858838" cy="242888"/>
            </a:xfrm>
            <a:custGeom>
              <a:avLst/>
              <a:gdLst>
                <a:gd name="T0" fmla="*/ 179 w 226"/>
                <a:gd name="T1" fmla="*/ 10 h 64"/>
                <a:gd name="T2" fmla="*/ 216 w 226"/>
                <a:gd name="T3" fmla="*/ 35 h 64"/>
                <a:gd name="T4" fmla="*/ 216 w 226"/>
                <a:gd name="T5" fmla="*/ 54 h 64"/>
                <a:gd name="T6" fmla="*/ 9 w 226"/>
                <a:gd name="T7" fmla="*/ 54 h 64"/>
                <a:gd name="T8" fmla="*/ 9 w 226"/>
                <a:gd name="T9" fmla="*/ 36 h 64"/>
                <a:gd name="T10" fmla="*/ 46 w 226"/>
                <a:gd name="T11" fmla="*/ 10 h 64"/>
                <a:gd name="T12" fmla="*/ 179 w 226"/>
                <a:gd name="T13" fmla="*/ 10 h 64"/>
                <a:gd name="T14" fmla="*/ 179 w 226"/>
                <a:gd name="T15" fmla="*/ 0 h 64"/>
                <a:gd name="T16" fmla="*/ 46 w 226"/>
                <a:gd name="T17" fmla="*/ 0 h 64"/>
                <a:gd name="T18" fmla="*/ 40 w 226"/>
                <a:gd name="T19" fmla="*/ 2 h 64"/>
                <a:gd name="T20" fmla="*/ 3 w 226"/>
                <a:gd name="T21" fmla="*/ 29 h 64"/>
                <a:gd name="T22" fmla="*/ 0 w 226"/>
                <a:gd name="T23" fmla="*/ 36 h 64"/>
                <a:gd name="T24" fmla="*/ 0 w 226"/>
                <a:gd name="T25" fmla="*/ 54 h 64"/>
                <a:gd name="T26" fmla="*/ 9 w 226"/>
                <a:gd name="T27" fmla="*/ 64 h 64"/>
                <a:gd name="T28" fmla="*/ 216 w 226"/>
                <a:gd name="T29" fmla="*/ 64 h 64"/>
                <a:gd name="T30" fmla="*/ 226 w 226"/>
                <a:gd name="T31" fmla="*/ 54 h 64"/>
                <a:gd name="T32" fmla="*/ 226 w 226"/>
                <a:gd name="T33" fmla="*/ 35 h 64"/>
                <a:gd name="T34" fmla="*/ 221 w 226"/>
                <a:gd name="T35" fmla="*/ 27 h 64"/>
                <a:gd name="T36" fmla="*/ 184 w 226"/>
                <a:gd name="T37" fmla="*/ 2 h 64"/>
                <a:gd name="T38" fmla="*/ 179 w 226"/>
                <a:gd name="T3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6" h="64">
                  <a:moveTo>
                    <a:pt x="179" y="10"/>
                  </a:moveTo>
                  <a:cubicBezTo>
                    <a:pt x="216" y="35"/>
                    <a:pt x="216" y="35"/>
                    <a:pt x="216" y="35"/>
                  </a:cubicBezTo>
                  <a:cubicBezTo>
                    <a:pt x="216" y="54"/>
                    <a:pt x="216" y="54"/>
                    <a:pt x="216" y="54"/>
                  </a:cubicBezTo>
                  <a:cubicBezTo>
                    <a:pt x="9" y="54"/>
                    <a:pt x="9" y="54"/>
                    <a:pt x="9" y="54"/>
                  </a:cubicBezTo>
                  <a:cubicBezTo>
                    <a:pt x="9" y="36"/>
                    <a:pt x="9" y="36"/>
                    <a:pt x="9" y="36"/>
                  </a:cubicBezTo>
                  <a:cubicBezTo>
                    <a:pt x="46" y="10"/>
                    <a:pt x="46" y="10"/>
                    <a:pt x="46" y="10"/>
                  </a:cubicBezTo>
                  <a:cubicBezTo>
                    <a:pt x="179" y="10"/>
                    <a:pt x="179" y="10"/>
                    <a:pt x="179" y="10"/>
                  </a:cubicBezTo>
                  <a:moveTo>
                    <a:pt x="179" y="0"/>
                  </a:moveTo>
                  <a:cubicBezTo>
                    <a:pt x="46" y="0"/>
                    <a:pt x="46" y="0"/>
                    <a:pt x="46" y="0"/>
                  </a:cubicBezTo>
                  <a:cubicBezTo>
                    <a:pt x="44" y="0"/>
                    <a:pt x="42" y="1"/>
                    <a:pt x="40" y="2"/>
                  </a:cubicBezTo>
                  <a:cubicBezTo>
                    <a:pt x="3" y="29"/>
                    <a:pt x="3" y="29"/>
                    <a:pt x="3" y="29"/>
                  </a:cubicBezTo>
                  <a:cubicBezTo>
                    <a:pt x="1" y="30"/>
                    <a:pt x="0" y="33"/>
                    <a:pt x="0" y="36"/>
                  </a:cubicBezTo>
                  <a:cubicBezTo>
                    <a:pt x="0" y="54"/>
                    <a:pt x="0" y="54"/>
                    <a:pt x="0" y="54"/>
                  </a:cubicBezTo>
                  <a:cubicBezTo>
                    <a:pt x="0" y="60"/>
                    <a:pt x="4" y="64"/>
                    <a:pt x="9" y="64"/>
                  </a:cubicBezTo>
                  <a:cubicBezTo>
                    <a:pt x="216" y="64"/>
                    <a:pt x="216" y="64"/>
                    <a:pt x="216" y="64"/>
                  </a:cubicBezTo>
                  <a:cubicBezTo>
                    <a:pt x="221" y="64"/>
                    <a:pt x="226" y="60"/>
                    <a:pt x="226" y="54"/>
                  </a:cubicBezTo>
                  <a:cubicBezTo>
                    <a:pt x="226" y="35"/>
                    <a:pt x="226" y="35"/>
                    <a:pt x="226" y="35"/>
                  </a:cubicBezTo>
                  <a:cubicBezTo>
                    <a:pt x="226" y="32"/>
                    <a:pt x="224" y="29"/>
                    <a:pt x="221" y="27"/>
                  </a:cubicBezTo>
                  <a:cubicBezTo>
                    <a:pt x="184" y="2"/>
                    <a:pt x="184" y="2"/>
                    <a:pt x="184" y="2"/>
                  </a:cubicBezTo>
                  <a:cubicBezTo>
                    <a:pt x="183" y="1"/>
                    <a:pt x="181" y="0"/>
                    <a:pt x="179" y="0"/>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20" name="Line 8"/>
            <p:cNvSpPr>
              <a:spLocks noChangeShapeType="1"/>
            </p:cNvSpPr>
            <p:nvPr/>
          </p:nvSpPr>
          <p:spPr bwMode="auto">
            <a:xfrm>
              <a:off x="1597513" y="4997133"/>
              <a:ext cx="422275" cy="0"/>
            </a:xfrm>
            <a:prstGeom prst="line">
              <a:avLst/>
            </a:prstGeom>
            <a:noFill/>
            <a:ln w="7938"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Line 9"/>
            <p:cNvSpPr>
              <a:spLocks noChangeShapeType="1"/>
            </p:cNvSpPr>
            <p:nvPr/>
          </p:nvSpPr>
          <p:spPr bwMode="auto">
            <a:xfrm>
              <a:off x="1597513" y="5027295"/>
              <a:ext cx="422275" cy="0"/>
            </a:xfrm>
            <a:prstGeom prst="line">
              <a:avLst/>
            </a:prstGeom>
            <a:noFill/>
            <a:ln w="7938"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Line 10"/>
            <p:cNvSpPr>
              <a:spLocks noChangeShapeType="1"/>
            </p:cNvSpPr>
            <p:nvPr/>
          </p:nvSpPr>
          <p:spPr bwMode="auto">
            <a:xfrm>
              <a:off x="1597513" y="5062220"/>
              <a:ext cx="422275" cy="0"/>
            </a:xfrm>
            <a:prstGeom prst="line">
              <a:avLst/>
            </a:prstGeom>
            <a:noFill/>
            <a:ln w="7938"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Rectangle 11"/>
            <p:cNvSpPr>
              <a:spLocks noChangeArrowheads="1"/>
            </p:cNvSpPr>
            <p:nvPr/>
          </p:nvSpPr>
          <p:spPr bwMode="auto">
            <a:xfrm>
              <a:off x="1540363" y="4531995"/>
              <a:ext cx="550863" cy="285750"/>
            </a:xfrm>
            <a:prstGeom prst="rect">
              <a:avLst/>
            </a:prstGeom>
            <a:solidFill>
              <a:schemeClr val="bg1"/>
            </a:solid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4" name="组合 23"/>
          <p:cNvGrpSpPr/>
          <p:nvPr/>
        </p:nvGrpSpPr>
        <p:grpSpPr>
          <a:xfrm>
            <a:off x="7256866" y="1813208"/>
            <a:ext cx="333423" cy="368416"/>
            <a:chOff x="4212828" y="4439639"/>
            <a:chExt cx="646113" cy="696912"/>
          </a:xfrm>
        </p:grpSpPr>
        <p:sp>
          <p:nvSpPr>
            <p:cNvPr id="25" name="Oval 15"/>
            <p:cNvSpPr>
              <a:spLocks noChangeArrowheads="1"/>
            </p:cNvSpPr>
            <p:nvPr/>
          </p:nvSpPr>
          <p:spPr bwMode="auto">
            <a:xfrm>
              <a:off x="4220766" y="5082576"/>
              <a:ext cx="631825" cy="53975"/>
            </a:xfrm>
            <a:prstGeom prst="ellipse">
              <a:avLst/>
            </a:pr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26" name="Oval 16"/>
            <p:cNvSpPr>
              <a:spLocks noChangeArrowheads="1"/>
            </p:cNvSpPr>
            <p:nvPr/>
          </p:nvSpPr>
          <p:spPr bwMode="auto">
            <a:xfrm>
              <a:off x="4212828" y="4439639"/>
              <a:ext cx="646113" cy="647700"/>
            </a:xfrm>
            <a:prstGeom prst="ellipse">
              <a:avLst/>
            </a:prstGeom>
            <a:noFill/>
            <a:ln w="6032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17"/>
            <p:cNvSpPr>
              <a:spLocks noEditPoints="1"/>
            </p:cNvSpPr>
            <p:nvPr/>
          </p:nvSpPr>
          <p:spPr bwMode="auto">
            <a:xfrm>
              <a:off x="4471591" y="4579339"/>
              <a:ext cx="365125" cy="412750"/>
            </a:xfrm>
            <a:custGeom>
              <a:avLst/>
              <a:gdLst>
                <a:gd name="T0" fmla="*/ 6 w 96"/>
                <a:gd name="T1" fmla="*/ 42 h 108"/>
                <a:gd name="T2" fmla="*/ 6 w 96"/>
                <a:gd name="T3" fmla="*/ 42 h 108"/>
                <a:gd name="T4" fmla="*/ 83 w 96"/>
                <a:gd name="T5" fmla="*/ 21 h 108"/>
                <a:gd name="T6" fmla="*/ 63 w 96"/>
                <a:gd name="T7" fmla="*/ 6 h 108"/>
                <a:gd name="T8" fmla="*/ 44 w 96"/>
                <a:gd name="T9" fmla="*/ 7 h 108"/>
                <a:gd name="T10" fmla="*/ 26 w 96"/>
                <a:gd name="T11" fmla="*/ 2 h 108"/>
                <a:gd name="T12" fmla="*/ 19 w 96"/>
                <a:gd name="T13" fmla="*/ 20 h 108"/>
                <a:gd name="T14" fmla="*/ 13 w 96"/>
                <a:gd name="T15" fmla="*/ 26 h 108"/>
                <a:gd name="T16" fmla="*/ 8 w 96"/>
                <a:gd name="T17" fmla="*/ 33 h 108"/>
                <a:gd name="T18" fmla="*/ 12 w 96"/>
                <a:gd name="T19" fmla="*/ 35 h 108"/>
                <a:gd name="T20" fmla="*/ 6 w 96"/>
                <a:gd name="T21" fmla="*/ 42 h 108"/>
                <a:gd name="T22" fmla="*/ 10 w 96"/>
                <a:gd name="T23" fmla="*/ 67 h 108"/>
                <a:gd name="T24" fmla="*/ 22 w 96"/>
                <a:gd name="T25" fmla="*/ 74 h 108"/>
                <a:gd name="T26" fmla="*/ 22 w 96"/>
                <a:gd name="T27" fmla="*/ 95 h 108"/>
                <a:gd name="T28" fmla="*/ 31 w 96"/>
                <a:gd name="T29" fmla="*/ 105 h 108"/>
                <a:gd name="T30" fmla="*/ 38 w 96"/>
                <a:gd name="T31" fmla="*/ 91 h 108"/>
                <a:gd name="T32" fmla="*/ 49 w 96"/>
                <a:gd name="T33" fmla="*/ 88 h 108"/>
                <a:gd name="T34" fmla="*/ 43 w 96"/>
                <a:gd name="T35" fmla="*/ 80 h 108"/>
                <a:gd name="T36" fmla="*/ 50 w 96"/>
                <a:gd name="T37" fmla="*/ 69 h 108"/>
                <a:gd name="T38" fmla="*/ 63 w 96"/>
                <a:gd name="T39" fmla="*/ 51 h 108"/>
                <a:gd name="T40" fmla="*/ 72 w 96"/>
                <a:gd name="T41" fmla="*/ 60 h 108"/>
                <a:gd name="T42" fmla="*/ 85 w 96"/>
                <a:gd name="T43" fmla="*/ 76 h 108"/>
                <a:gd name="T44" fmla="*/ 83 w 96"/>
                <a:gd name="T45" fmla="*/ 21 h 108"/>
                <a:gd name="T46" fmla="*/ 41 w 96"/>
                <a:gd name="T47" fmla="*/ 41 h 108"/>
                <a:gd name="T48" fmla="*/ 30 w 96"/>
                <a:gd name="T49" fmla="*/ 42 h 108"/>
                <a:gd name="T50" fmla="*/ 28 w 96"/>
                <a:gd name="T51" fmla="*/ 40 h 108"/>
                <a:gd name="T52" fmla="*/ 25 w 96"/>
                <a:gd name="T53" fmla="*/ 38 h 108"/>
                <a:gd name="T54" fmla="*/ 23 w 96"/>
                <a:gd name="T55" fmla="*/ 33 h 108"/>
                <a:gd name="T56" fmla="*/ 27 w 96"/>
                <a:gd name="T57" fmla="*/ 30 h 108"/>
                <a:gd name="T58" fmla="*/ 29 w 96"/>
                <a:gd name="T59" fmla="*/ 35 h 108"/>
                <a:gd name="T60" fmla="*/ 33 w 96"/>
                <a:gd name="T61" fmla="*/ 32 h 108"/>
                <a:gd name="T62" fmla="*/ 41 w 96"/>
                <a:gd name="T63" fmla="*/ 4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108">
                  <a:moveTo>
                    <a:pt x="6" y="42"/>
                  </a:moveTo>
                  <a:cubicBezTo>
                    <a:pt x="6" y="44"/>
                    <a:pt x="6" y="43"/>
                    <a:pt x="6" y="42"/>
                  </a:cubicBezTo>
                  <a:close/>
                  <a:moveTo>
                    <a:pt x="83" y="21"/>
                  </a:moveTo>
                  <a:cubicBezTo>
                    <a:pt x="79" y="14"/>
                    <a:pt x="71" y="10"/>
                    <a:pt x="63" y="6"/>
                  </a:cubicBezTo>
                  <a:cubicBezTo>
                    <a:pt x="53" y="1"/>
                    <a:pt x="54" y="4"/>
                    <a:pt x="44" y="7"/>
                  </a:cubicBezTo>
                  <a:cubicBezTo>
                    <a:pt x="37" y="10"/>
                    <a:pt x="33" y="0"/>
                    <a:pt x="26" y="2"/>
                  </a:cubicBezTo>
                  <a:cubicBezTo>
                    <a:pt x="18" y="3"/>
                    <a:pt x="24" y="17"/>
                    <a:pt x="19" y="20"/>
                  </a:cubicBezTo>
                  <a:cubicBezTo>
                    <a:pt x="18" y="21"/>
                    <a:pt x="4" y="19"/>
                    <a:pt x="13" y="26"/>
                  </a:cubicBezTo>
                  <a:cubicBezTo>
                    <a:pt x="24" y="33"/>
                    <a:pt x="8" y="28"/>
                    <a:pt x="8" y="33"/>
                  </a:cubicBezTo>
                  <a:cubicBezTo>
                    <a:pt x="9" y="35"/>
                    <a:pt x="10" y="35"/>
                    <a:pt x="12" y="35"/>
                  </a:cubicBezTo>
                  <a:cubicBezTo>
                    <a:pt x="14" y="37"/>
                    <a:pt x="6" y="42"/>
                    <a:pt x="6" y="42"/>
                  </a:cubicBezTo>
                  <a:cubicBezTo>
                    <a:pt x="3" y="50"/>
                    <a:pt x="0" y="64"/>
                    <a:pt x="10" y="67"/>
                  </a:cubicBezTo>
                  <a:cubicBezTo>
                    <a:pt x="15" y="70"/>
                    <a:pt x="20" y="66"/>
                    <a:pt x="22" y="74"/>
                  </a:cubicBezTo>
                  <a:cubicBezTo>
                    <a:pt x="23" y="81"/>
                    <a:pt x="21" y="88"/>
                    <a:pt x="22" y="95"/>
                  </a:cubicBezTo>
                  <a:cubicBezTo>
                    <a:pt x="22" y="100"/>
                    <a:pt x="25" y="108"/>
                    <a:pt x="31" y="105"/>
                  </a:cubicBezTo>
                  <a:cubicBezTo>
                    <a:pt x="36" y="103"/>
                    <a:pt x="36" y="96"/>
                    <a:pt x="38" y="91"/>
                  </a:cubicBezTo>
                  <a:cubicBezTo>
                    <a:pt x="42" y="84"/>
                    <a:pt x="48" y="105"/>
                    <a:pt x="49" y="88"/>
                  </a:cubicBezTo>
                  <a:cubicBezTo>
                    <a:pt x="49" y="80"/>
                    <a:pt x="43" y="86"/>
                    <a:pt x="43" y="80"/>
                  </a:cubicBezTo>
                  <a:cubicBezTo>
                    <a:pt x="44" y="75"/>
                    <a:pt x="50" y="73"/>
                    <a:pt x="50" y="69"/>
                  </a:cubicBezTo>
                  <a:cubicBezTo>
                    <a:pt x="51" y="63"/>
                    <a:pt x="53" y="46"/>
                    <a:pt x="63" y="51"/>
                  </a:cubicBezTo>
                  <a:cubicBezTo>
                    <a:pt x="65" y="52"/>
                    <a:pt x="69" y="76"/>
                    <a:pt x="72" y="60"/>
                  </a:cubicBezTo>
                  <a:cubicBezTo>
                    <a:pt x="75" y="43"/>
                    <a:pt x="85" y="69"/>
                    <a:pt x="85" y="76"/>
                  </a:cubicBezTo>
                  <a:cubicBezTo>
                    <a:pt x="90" y="67"/>
                    <a:pt x="96" y="42"/>
                    <a:pt x="83" y="21"/>
                  </a:cubicBezTo>
                  <a:close/>
                  <a:moveTo>
                    <a:pt x="41" y="41"/>
                  </a:moveTo>
                  <a:cubicBezTo>
                    <a:pt x="40" y="44"/>
                    <a:pt x="32" y="44"/>
                    <a:pt x="30" y="42"/>
                  </a:cubicBezTo>
                  <a:cubicBezTo>
                    <a:pt x="29" y="42"/>
                    <a:pt x="29" y="40"/>
                    <a:pt x="28" y="40"/>
                  </a:cubicBezTo>
                  <a:cubicBezTo>
                    <a:pt x="27" y="39"/>
                    <a:pt x="26" y="39"/>
                    <a:pt x="25" y="38"/>
                  </a:cubicBezTo>
                  <a:cubicBezTo>
                    <a:pt x="23" y="37"/>
                    <a:pt x="22" y="35"/>
                    <a:pt x="23" y="33"/>
                  </a:cubicBezTo>
                  <a:cubicBezTo>
                    <a:pt x="23" y="32"/>
                    <a:pt x="25" y="29"/>
                    <a:pt x="27" y="30"/>
                  </a:cubicBezTo>
                  <a:cubicBezTo>
                    <a:pt x="29" y="30"/>
                    <a:pt x="27" y="34"/>
                    <a:pt x="29" y="35"/>
                  </a:cubicBezTo>
                  <a:cubicBezTo>
                    <a:pt x="31" y="37"/>
                    <a:pt x="31" y="34"/>
                    <a:pt x="33" y="32"/>
                  </a:cubicBezTo>
                  <a:cubicBezTo>
                    <a:pt x="37" y="29"/>
                    <a:pt x="41" y="37"/>
                    <a:pt x="41" y="41"/>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18"/>
            <p:cNvSpPr>
              <a:spLocks/>
            </p:cNvSpPr>
            <p:nvPr/>
          </p:nvSpPr>
          <p:spPr bwMode="auto">
            <a:xfrm>
              <a:off x="4258866" y="4549176"/>
              <a:ext cx="231775" cy="252412"/>
            </a:xfrm>
            <a:custGeom>
              <a:avLst/>
              <a:gdLst>
                <a:gd name="T0" fmla="*/ 7 w 61"/>
                <a:gd name="T1" fmla="*/ 52 h 66"/>
                <a:gd name="T2" fmla="*/ 1 w 61"/>
                <a:gd name="T3" fmla="*/ 46 h 66"/>
                <a:gd name="T4" fmla="*/ 5 w 61"/>
                <a:gd name="T5" fmla="*/ 29 h 66"/>
                <a:gd name="T6" fmla="*/ 28 w 61"/>
                <a:gd name="T7" fmla="*/ 11 h 66"/>
                <a:gd name="T8" fmla="*/ 45 w 61"/>
                <a:gd name="T9" fmla="*/ 3 h 66"/>
                <a:gd name="T10" fmla="*/ 50 w 61"/>
                <a:gd name="T11" fmla="*/ 17 h 66"/>
                <a:gd name="T12" fmla="*/ 39 w 61"/>
                <a:gd name="T13" fmla="*/ 23 h 66"/>
                <a:gd name="T14" fmla="*/ 41 w 61"/>
                <a:gd name="T15" fmla="*/ 13 h 66"/>
                <a:gd name="T16" fmla="*/ 35 w 61"/>
                <a:gd name="T17" fmla="*/ 18 h 66"/>
                <a:gd name="T18" fmla="*/ 32 w 61"/>
                <a:gd name="T19" fmla="*/ 25 h 66"/>
                <a:gd name="T20" fmla="*/ 32 w 61"/>
                <a:gd name="T21" fmla="*/ 35 h 66"/>
                <a:gd name="T22" fmla="*/ 19 w 61"/>
                <a:gd name="T23" fmla="*/ 43 h 66"/>
                <a:gd name="T24" fmla="*/ 12 w 61"/>
                <a:gd name="T25" fmla="*/ 50 h 66"/>
                <a:gd name="T26" fmla="*/ 15 w 61"/>
                <a:gd name="T27" fmla="*/ 58 h 66"/>
                <a:gd name="T28" fmla="*/ 7 w 61"/>
                <a:gd name="T29" fmla="*/ 52 h 66"/>
                <a:gd name="T30" fmla="*/ 7 w 61"/>
                <a:gd name="T31" fmla="*/ 5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 h="66">
                  <a:moveTo>
                    <a:pt x="7" y="52"/>
                  </a:moveTo>
                  <a:cubicBezTo>
                    <a:pt x="5" y="49"/>
                    <a:pt x="1" y="53"/>
                    <a:pt x="1" y="46"/>
                  </a:cubicBezTo>
                  <a:cubicBezTo>
                    <a:pt x="0" y="40"/>
                    <a:pt x="1" y="34"/>
                    <a:pt x="5" y="29"/>
                  </a:cubicBezTo>
                  <a:cubicBezTo>
                    <a:pt x="7" y="27"/>
                    <a:pt x="28" y="8"/>
                    <a:pt x="28" y="11"/>
                  </a:cubicBezTo>
                  <a:cubicBezTo>
                    <a:pt x="32" y="20"/>
                    <a:pt x="39" y="4"/>
                    <a:pt x="45" y="3"/>
                  </a:cubicBezTo>
                  <a:cubicBezTo>
                    <a:pt x="59" y="0"/>
                    <a:pt x="61" y="9"/>
                    <a:pt x="50" y="17"/>
                  </a:cubicBezTo>
                  <a:cubicBezTo>
                    <a:pt x="48" y="18"/>
                    <a:pt x="43" y="26"/>
                    <a:pt x="39" y="23"/>
                  </a:cubicBezTo>
                  <a:cubicBezTo>
                    <a:pt x="37" y="20"/>
                    <a:pt x="42" y="16"/>
                    <a:pt x="41" y="13"/>
                  </a:cubicBezTo>
                  <a:cubicBezTo>
                    <a:pt x="40" y="9"/>
                    <a:pt x="33" y="13"/>
                    <a:pt x="35" y="18"/>
                  </a:cubicBezTo>
                  <a:cubicBezTo>
                    <a:pt x="38" y="23"/>
                    <a:pt x="34" y="21"/>
                    <a:pt x="32" y="25"/>
                  </a:cubicBezTo>
                  <a:cubicBezTo>
                    <a:pt x="30" y="28"/>
                    <a:pt x="35" y="31"/>
                    <a:pt x="32" y="35"/>
                  </a:cubicBezTo>
                  <a:cubicBezTo>
                    <a:pt x="29" y="39"/>
                    <a:pt x="23" y="41"/>
                    <a:pt x="19" y="43"/>
                  </a:cubicBezTo>
                  <a:cubicBezTo>
                    <a:pt x="16" y="44"/>
                    <a:pt x="14" y="48"/>
                    <a:pt x="12" y="50"/>
                  </a:cubicBezTo>
                  <a:cubicBezTo>
                    <a:pt x="8" y="53"/>
                    <a:pt x="15" y="56"/>
                    <a:pt x="15" y="58"/>
                  </a:cubicBezTo>
                  <a:cubicBezTo>
                    <a:pt x="15" y="66"/>
                    <a:pt x="6" y="51"/>
                    <a:pt x="7" y="52"/>
                  </a:cubicBezTo>
                  <a:cubicBezTo>
                    <a:pt x="6" y="50"/>
                    <a:pt x="8" y="54"/>
                    <a:pt x="7" y="52"/>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19"/>
            <p:cNvSpPr>
              <a:spLocks/>
            </p:cNvSpPr>
            <p:nvPr/>
          </p:nvSpPr>
          <p:spPr bwMode="auto">
            <a:xfrm>
              <a:off x="4231878" y="4769839"/>
              <a:ext cx="182563" cy="233362"/>
            </a:xfrm>
            <a:custGeom>
              <a:avLst/>
              <a:gdLst>
                <a:gd name="T0" fmla="*/ 10 w 48"/>
                <a:gd name="T1" fmla="*/ 0 h 61"/>
                <a:gd name="T2" fmla="*/ 14 w 48"/>
                <a:gd name="T3" fmla="*/ 12 h 61"/>
                <a:gd name="T4" fmla="*/ 24 w 48"/>
                <a:gd name="T5" fmla="*/ 31 h 61"/>
                <a:gd name="T6" fmla="*/ 35 w 48"/>
                <a:gd name="T7" fmla="*/ 55 h 61"/>
                <a:gd name="T8" fmla="*/ 41 w 48"/>
                <a:gd name="T9" fmla="*/ 50 h 61"/>
                <a:gd name="T10" fmla="*/ 45 w 48"/>
                <a:gd name="T11" fmla="*/ 32 h 61"/>
                <a:gd name="T12" fmla="*/ 31 w 48"/>
                <a:gd name="T13" fmla="*/ 13 h 61"/>
                <a:gd name="T14" fmla="*/ 14 w 48"/>
                <a:gd name="T15" fmla="*/ 7 h 61"/>
                <a:gd name="T16" fmla="*/ 10 w 48"/>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1">
                  <a:moveTo>
                    <a:pt x="10" y="0"/>
                  </a:moveTo>
                  <a:cubicBezTo>
                    <a:pt x="0" y="0"/>
                    <a:pt x="14" y="11"/>
                    <a:pt x="14" y="12"/>
                  </a:cubicBezTo>
                  <a:cubicBezTo>
                    <a:pt x="16" y="23"/>
                    <a:pt x="18" y="23"/>
                    <a:pt x="24" y="31"/>
                  </a:cubicBezTo>
                  <a:cubicBezTo>
                    <a:pt x="30" y="38"/>
                    <a:pt x="28" y="48"/>
                    <a:pt x="35" y="55"/>
                  </a:cubicBezTo>
                  <a:cubicBezTo>
                    <a:pt x="41" y="61"/>
                    <a:pt x="42" y="57"/>
                    <a:pt x="41" y="50"/>
                  </a:cubicBezTo>
                  <a:cubicBezTo>
                    <a:pt x="40" y="43"/>
                    <a:pt x="44" y="39"/>
                    <a:pt x="45" y="32"/>
                  </a:cubicBezTo>
                  <a:cubicBezTo>
                    <a:pt x="48" y="23"/>
                    <a:pt x="35" y="20"/>
                    <a:pt x="31" y="13"/>
                  </a:cubicBezTo>
                  <a:cubicBezTo>
                    <a:pt x="26" y="5"/>
                    <a:pt x="15" y="14"/>
                    <a:pt x="14" y="7"/>
                  </a:cubicBezTo>
                  <a:cubicBezTo>
                    <a:pt x="14" y="2"/>
                    <a:pt x="10" y="0"/>
                    <a:pt x="10" y="0"/>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20"/>
            <p:cNvSpPr>
              <a:spLocks/>
            </p:cNvSpPr>
            <p:nvPr/>
          </p:nvSpPr>
          <p:spPr bwMode="auto">
            <a:xfrm>
              <a:off x="4433491" y="4469801"/>
              <a:ext cx="212725" cy="76200"/>
            </a:xfrm>
            <a:custGeom>
              <a:avLst/>
              <a:gdLst>
                <a:gd name="T0" fmla="*/ 21 w 56"/>
                <a:gd name="T1" fmla="*/ 18 h 20"/>
                <a:gd name="T2" fmla="*/ 33 w 56"/>
                <a:gd name="T3" fmla="*/ 13 h 20"/>
                <a:gd name="T4" fmla="*/ 49 w 56"/>
                <a:gd name="T5" fmla="*/ 10 h 20"/>
                <a:gd name="T6" fmla="*/ 13 w 56"/>
                <a:gd name="T7" fmla="*/ 7 h 20"/>
                <a:gd name="T8" fmla="*/ 21 w 56"/>
                <a:gd name="T9" fmla="*/ 18 h 20"/>
                <a:gd name="T10" fmla="*/ 21 w 56"/>
                <a:gd name="T11" fmla="*/ 18 h 20"/>
              </a:gdLst>
              <a:ahLst/>
              <a:cxnLst>
                <a:cxn ang="0">
                  <a:pos x="T0" y="T1"/>
                </a:cxn>
                <a:cxn ang="0">
                  <a:pos x="T2" y="T3"/>
                </a:cxn>
                <a:cxn ang="0">
                  <a:pos x="T4" y="T5"/>
                </a:cxn>
                <a:cxn ang="0">
                  <a:pos x="T6" y="T7"/>
                </a:cxn>
                <a:cxn ang="0">
                  <a:pos x="T8" y="T9"/>
                </a:cxn>
                <a:cxn ang="0">
                  <a:pos x="T10" y="T11"/>
                </a:cxn>
              </a:cxnLst>
              <a:rect l="0" t="0" r="r" b="b"/>
              <a:pathLst>
                <a:path w="56" h="20">
                  <a:moveTo>
                    <a:pt x="21" y="18"/>
                  </a:moveTo>
                  <a:cubicBezTo>
                    <a:pt x="25" y="17"/>
                    <a:pt x="28" y="13"/>
                    <a:pt x="33" y="13"/>
                  </a:cubicBezTo>
                  <a:cubicBezTo>
                    <a:pt x="35" y="13"/>
                    <a:pt x="56" y="18"/>
                    <a:pt x="49" y="10"/>
                  </a:cubicBezTo>
                  <a:cubicBezTo>
                    <a:pt x="41" y="2"/>
                    <a:pt x="22" y="0"/>
                    <a:pt x="13" y="7"/>
                  </a:cubicBezTo>
                  <a:cubicBezTo>
                    <a:pt x="0" y="15"/>
                    <a:pt x="11" y="20"/>
                    <a:pt x="21" y="18"/>
                  </a:cubicBezTo>
                  <a:cubicBezTo>
                    <a:pt x="29" y="16"/>
                    <a:pt x="15" y="19"/>
                    <a:pt x="21" y="18"/>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21"/>
            <p:cNvSpPr>
              <a:spLocks/>
            </p:cNvSpPr>
            <p:nvPr/>
          </p:nvSpPr>
          <p:spPr bwMode="auto">
            <a:xfrm>
              <a:off x="4436666" y="4980976"/>
              <a:ext cx="163513" cy="68262"/>
            </a:xfrm>
            <a:custGeom>
              <a:avLst/>
              <a:gdLst>
                <a:gd name="T0" fmla="*/ 18 w 43"/>
                <a:gd name="T1" fmla="*/ 6 h 18"/>
                <a:gd name="T2" fmla="*/ 27 w 43"/>
                <a:gd name="T3" fmla="*/ 3 h 18"/>
                <a:gd name="T4" fmla="*/ 43 w 43"/>
                <a:gd name="T5" fmla="*/ 15 h 18"/>
                <a:gd name="T6" fmla="*/ 17 w 43"/>
                <a:gd name="T7" fmla="*/ 16 h 18"/>
                <a:gd name="T8" fmla="*/ 18 w 43"/>
                <a:gd name="T9" fmla="*/ 6 h 18"/>
                <a:gd name="T10" fmla="*/ 18 w 43"/>
                <a:gd name="T11" fmla="*/ 6 h 18"/>
              </a:gdLst>
              <a:ahLst/>
              <a:cxnLst>
                <a:cxn ang="0">
                  <a:pos x="T0" y="T1"/>
                </a:cxn>
                <a:cxn ang="0">
                  <a:pos x="T2" y="T3"/>
                </a:cxn>
                <a:cxn ang="0">
                  <a:pos x="T4" y="T5"/>
                </a:cxn>
                <a:cxn ang="0">
                  <a:pos x="T6" y="T7"/>
                </a:cxn>
                <a:cxn ang="0">
                  <a:pos x="T8" y="T9"/>
                </a:cxn>
                <a:cxn ang="0">
                  <a:pos x="T10" y="T11"/>
                </a:cxn>
              </a:cxnLst>
              <a:rect l="0" t="0" r="r" b="b"/>
              <a:pathLst>
                <a:path w="43" h="18">
                  <a:moveTo>
                    <a:pt x="18" y="6"/>
                  </a:moveTo>
                  <a:cubicBezTo>
                    <a:pt x="22" y="7"/>
                    <a:pt x="22" y="0"/>
                    <a:pt x="27" y="3"/>
                  </a:cubicBezTo>
                  <a:cubicBezTo>
                    <a:pt x="31" y="5"/>
                    <a:pt x="43" y="10"/>
                    <a:pt x="43" y="15"/>
                  </a:cubicBezTo>
                  <a:cubicBezTo>
                    <a:pt x="43" y="15"/>
                    <a:pt x="33" y="18"/>
                    <a:pt x="17" y="16"/>
                  </a:cubicBezTo>
                  <a:cubicBezTo>
                    <a:pt x="2" y="15"/>
                    <a:pt x="0" y="3"/>
                    <a:pt x="18" y="6"/>
                  </a:cubicBezTo>
                  <a:cubicBezTo>
                    <a:pt x="20" y="6"/>
                    <a:pt x="5" y="4"/>
                    <a:pt x="18" y="6"/>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p:cNvGrpSpPr/>
          <p:nvPr/>
        </p:nvGrpSpPr>
        <p:grpSpPr>
          <a:xfrm>
            <a:off x="7313802" y="2297490"/>
            <a:ext cx="220175" cy="331653"/>
            <a:chOff x="6842125" y="4368800"/>
            <a:chExt cx="476250" cy="723901"/>
          </a:xfrm>
        </p:grpSpPr>
        <p:sp>
          <p:nvSpPr>
            <p:cNvPr id="33" name="Oval 25"/>
            <p:cNvSpPr>
              <a:spLocks noChangeArrowheads="1"/>
            </p:cNvSpPr>
            <p:nvPr/>
          </p:nvSpPr>
          <p:spPr bwMode="auto">
            <a:xfrm>
              <a:off x="6864350" y="5024438"/>
              <a:ext cx="434975" cy="68263"/>
            </a:xfrm>
            <a:prstGeom prst="ellipse">
              <a:avLst/>
            </a:prstGeom>
            <a:solidFill>
              <a:schemeClr val="bg1"/>
            </a:solidFill>
            <a:ln w="31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26"/>
            <p:cNvSpPr>
              <a:spLocks/>
            </p:cNvSpPr>
            <p:nvPr/>
          </p:nvSpPr>
          <p:spPr bwMode="auto">
            <a:xfrm>
              <a:off x="6842125" y="4368800"/>
              <a:ext cx="476250" cy="685800"/>
            </a:xfrm>
            <a:custGeom>
              <a:avLst/>
              <a:gdLst>
                <a:gd name="T0" fmla="*/ 62 w 124"/>
                <a:gd name="T1" fmla="*/ 0 h 180"/>
                <a:gd name="T2" fmla="*/ 0 w 124"/>
                <a:gd name="T3" fmla="*/ 56 h 180"/>
                <a:gd name="T4" fmla="*/ 0 w 124"/>
                <a:gd name="T5" fmla="*/ 63 h 180"/>
                <a:gd name="T6" fmla="*/ 0 w 124"/>
                <a:gd name="T7" fmla="*/ 68 h 180"/>
                <a:gd name="T8" fmla="*/ 27 w 124"/>
                <a:gd name="T9" fmla="*/ 123 h 180"/>
                <a:gd name="T10" fmla="*/ 62 w 124"/>
                <a:gd name="T11" fmla="*/ 180 h 180"/>
                <a:gd name="T12" fmla="*/ 96 w 124"/>
                <a:gd name="T13" fmla="*/ 123 h 180"/>
                <a:gd name="T14" fmla="*/ 123 w 124"/>
                <a:gd name="T15" fmla="*/ 68 h 180"/>
                <a:gd name="T16" fmla="*/ 124 w 124"/>
                <a:gd name="T17" fmla="*/ 63 h 180"/>
                <a:gd name="T18" fmla="*/ 124 w 124"/>
                <a:gd name="T19" fmla="*/ 56 h 180"/>
                <a:gd name="T20" fmla="*/ 62 w 124"/>
                <a:gd name="T2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180">
                  <a:moveTo>
                    <a:pt x="62" y="0"/>
                  </a:moveTo>
                  <a:cubicBezTo>
                    <a:pt x="34" y="0"/>
                    <a:pt x="4" y="18"/>
                    <a:pt x="0" y="56"/>
                  </a:cubicBezTo>
                  <a:cubicBezTo>
                    <a:pt x="0" y="63"/>
                    <a:pt x="0" y="63"/>
                    <a:pt x="0" y="63"/>
                  </a:cubicBezTo>
                  <a:cubicBezTo>
                    <a:pt x="0" y="64"/>
                    <a:pt x="0" y="67"/>
                    <a:pt x="0" y="68"/>
                  </a:cubicBezTo>
                  <a:cubicBezTo>
                    <a:pt x="2" y="86"/>
                    <a:pt x="16" y="105"/>
                    <a:pt x="27" y="123"/>
                  </a:cubicBezTo>
                  <a:cubicBezTo>
                    <a:pt x="38" y="142"/>
                    <a:pt x="50" y="161"/>
                    <a:pt x="62" y="180"/>
                  </a:cubicBezTo>
                  <a:cubicBezTo>
                    <a:pt x="73" y="161"/>
                    <a:pt x="85" y="142"/>
                    <a:pt x="96" y="123"/>
                  </a:cubicBezTo>
                  <a:cubicBezTo>
                    <a:pt x="107" y="105"/>
                    <a:pt x="121" y="86"/>
                    <a:pt x="123" y="68"/>
                  </a:cubicBezTo>
                  <a:cubicBezTo>
                    <a:pt x="124" y="67"/>
                    <a:pt x="124" y="64"/>
                    <a:pt x="124" y="63"/>
                  </a:cubicBezTo>
                  <a:cubicBezTo>
                    <a:pt x="124" y="56"/>
                    <a:pt x="124" y="56"/>
                    <a:pt x="124" y="56"/>
                  </a:cubicBezTo>
                  <a:cubicBezTo>
                    <a:pt x="120" y="18"/>
                    <a:pt x="89" y="0"/>
                    <a:pt x="62" y="0"/>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35" name="Oval 27"/>
            <p:cNvSpPr>
              <a:spLocks noChangeArrowheads="1"/>
            </p:cNvSpPr>
            <p:nvPr/>
          </p:nvSpPr>
          <p:spPr bwMode="auto">
            <a:xfrm>
              <a:off x="6945313" y="4464050"/>
              <a:ext cx="265113" cy="263525"/>
            </a:xfrm>
            <a:prstGeom prst="ellipse">
              <a:avLst/>
            </a:prstGeom>
            <a:solidFill>
              <a:schemeClr val="tx1">
                <a:lumMod val="75000"/>
                <a:lumOff val="25000"/>
              </a:schemeClr>
            </a:solidFill>
            <a:ln w="7938"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Oval 28"/>
            <p:cNvSpPr>
              <a:spLocks noChangeArrowheads="1"/>
            </p:cNvSpPr>
            <p:nvPr/>
          </p:nvSpPr>
          <p:spPr bwMode="auto">
            <a:xfrm>
              <a:off x="7007225" y="4525963"/>
              <a:ext cx="141288" cy="139700"/>
            </a:xfrm>
            <a:prstGeom prst="ellipse">
              <a:avLst/>
            </a:prstGeom>
            <a:solidFill>
              <a:schemeClr val="bg1"/>
            </a:solidFill>
            <a:ln w="31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37" name="右箭头 36"/>
          <p:cNvSpPr/>
          <p:nvPr/>
        </p:nvSpPr>
        <p:spPr>
          <a:xfrm rot="20101455">
            <a:off x="6731650" y="1546755"/>
            <a:ext cx="378143" cy="152384"/>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右箭头 37"/>
          <p:cNvSpPr/>
          <p:nvPr/>
        </p:nvSpPr>
        <p:spPr>
          <a:xfrm>
            <a:off x="6737809" y="1887059"/>
            <a:ext cx="385664" cy="15227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右箭头 38"/>
          <p:cNvSpPr/>
          <p:nvPr/>
        </p:nvSpPr>
        <p:spPr>
          <a:xfrm rot="1462860">
            <a:off x="6737809" y="2231662"/>
            <a:ext cx="385664" cy="15227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灯片编号占位符 10"/>
          <p:cNvSpPr>
            <a:spLocks noGrp="1"/>
          </p:cNvSpPr>
          <p:nvPr>
            <p:ph type="sldNum" sz="quarter" idx="12"/>
          </p:nvPr>
        </p:nvSpPr>
        <p:spPr/>
        <p:txBody>
          <a:bodyPr/>
          <a:lstStyle/>
          <a:p>
            <a:fld id="{02AE1E35-F495-4665-8CB0-CDD28443F6EA}" type="slidenum">
              <a:rPr lang="zh-CN" altLang="en-US" smtClean="0"/>
              <a:t>24</a:t>
            </a:fld>
            <a:endParaRPr lang="zh-CN" altLang="en-US"/>
          </a:p>
        </p:txBody>
      </p:sp>
      <p:pic>
        <p:nvPicPr>
          <p:cNvPr id="13" name="Picture 2" descr="此图说明了如何实施内存虚拟化。">
            <a:extLst>
              <a:ext uri="{FF2B5EF4-FFF2-40B4-BE49-F238E27FC236}">
                <a16:creationId xmlns:a16="http://schemas.microsoft.com/office/drawing/2014/main" id="{C37A66FB-23E4-40CC-A565-B5FAA077AF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4330574"/>
            <a:ext cx="4509845" cy="1961382"/>
          </a:xfrm>
          <a:prstGeom prst="rect">
            <a:avLst/>
          </a:prstGeom>
          <a:noFill/>
          <a:extLst>
            <a:ext uri="{909E8E84-426E-40DD-AFC4-6F175D3DCCD1}">
              <a14:hiddenFill xmlns:a14="http://schemas.microsoft.com/office/drawing/2010/main">
                <a:solidFill>
                  <a:srgbClr val="FFFFFF"/>
                </a:solidFill>
              </a14:hiddenFill>
            </a:ext>
          </a:extLst>
        </p:spPr>
      </p:pic>
      <p:sp>
        <p:nvSpPr>
          <p:cNvPr id="43" name="矩形 42">
            <a:extLst>
              <a:ext uri="{FF2B5EF4-FFF2-40B4-BE49-F238E27FC236}">
                <a16:creationId xmlns:a16="http://schemas.microsoft.com/office/drawing/2014/main" id="{3205E225-05C8-46E3-A694-B4D797CE739C}"/>
              </a:ext>
            </a:extLst>
          </p:cNvPr>
          <p:cNvSpPr/>
          <p:nvPr/>
        </p:nvSpPr>
        <p:spPr>
          <a:xfrm>
            <a:off x="1072747" y="4925614"/>
            <a:ext cx="2513517" cy="646331"/>
          </a:xfrm>
          <a:prstGeom prst="rect">
            <a:avLst/>
          </a:prstGeom>
          <a:solidFill>
            <a:srgbClr val="0070C0"/>
          </a:solidFill>
        </p:spPr>
        <p:txBody>
          <a:bodyPr wrap="square">
            <a:spAutoFit/>
          </a:bodyPr>
          <a:lstStyle/>
          <a:p>
            <a:r>
              <a:rPr lang="zh-CN" altLang="zh-CN" dirty="0">
                <a:solidFill>
                  <a:schemeClr val="bg1"/>
                </a:solidFill>
                <a:ea typeface="等线" panose="02010600030101010101" pitchFamily="2" charset="-122"/>
                <a:cs typeface="Times New Roman" panose="02020603050405020304" pitchFamily="18" charset="0"/>
              </a:rPr>
              <a:t>基于软件的内存虚拟化</a:t>
            </a:r>
            <a:endParaRPr lang="en-US" altLang="zh-CN" dirty="0">
              <a:solidFill>
                <a:schemeClr val="bg1"/>
              </a:solidFill>
              <a:ea typeface="等线" panose="02010600030101010101" pitchFamily="2" charset="-122"/>
              <a:cs typeface="Times New Roman" panose="02020603050405020304" pitchFamily="18" charset="0"/>
            </a:endParaRPr>
          </a:p>
          <a:p>
            <a:r>
              <a:rPr lang="zh-CN" altLang="zh-CN" dirty="0">
                <a:solidFill>
                  <a:schemeClr val="bg1"/>
                </a:solidFill>
                <a:ea typeface="等线" panose="02010600030101010101" pitchFamily="2" charset="-122"/>
                <a:cs typeface="Times New Roman" panose="02020603050405020304" pitchFamily="18" charset="0"/>
              </a:rPr>
              <a:t>硬件辅助的内存虚拟化</a:t>
            </a:r>
            <a:endParaRPr lang="zh-CN" altLang="en-US" dirty="0">
              <a:solidFill>
                <a:schemeClr val="bg1"/>
              </a:solidFill>
            </a:endParaRPr>
          </a:p>
        </p:txBody>
      </p:sp>
    </p:spTree>
    <p:extLst>
      <p:ext uri="{BB962C8B-B14F-4D97-AF65-F5344CB8AC3E}">
        <p14:creationId xmlns:p14="http://schemas.microsoft.com/office/powerpoint/2010/main" val="1900960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服务器虚拟化的底层实现</a:t>
            </a:r>
          </a:p>
        </p:txBody>
      </p:sp>
      <p:sp>
        <p:nvSpPr>
          <p:cNvPr id="3" name="内容占位符 2"/>
          <p:cNvSpPr>
            <a:spLocks noGrp="1"/>
          </p:cNvSpPr>
          <p:nvPr>
            <p:ph idx="1"/>
          </p:nvPr>
        </p:nvSpPr>
        <p:spPr/>
        <p:txBody>
          <a:bodyPr/>
          <a:lstStyle/>
          <a:p>
            <a:r>
              <a:rPr lang="zh-CN" altLang="en-US" dirty="0"/>
              <a:t>硬件级虚拟化</a:t>
            </a:r>
            <a:r>
              <a:rPr lang="en-US" altLang="zh-CN" dirty="0"/>
              <a:t>——Hypervisor/VMM——</a:t>
            </a:r>
            <a:r>
              <a:rPr lang="zh-CN" altLang="en-US" dirty="0"/>
              <a:t>计算虚拟化</a:t>
            </a:r>
            <a:endParaRPr lang="en-US" altLang="zh-CN" dirty="0"/>
          </a:p>
          <a:p>
            <a:pPr lvl="1"/>
            <a:r>
              <a:rPr lang="en-US" altLang="zh-CN" dirty="0">
                <a:solidFill>
                  <a:srgbClr val="FF0000"/>
                </a:solidFill>
              </a:rPr>
              <a:t>I/O</a:t>
            </a:r>
            <a:r>
              <a:rPr lang="zh-CN" altLang="en-US" dirty="0">
                <a:solidFill>
                  <a:srgbClr val="FF0000"/>
                </a:solidFill>
              </a:rPr>
              <a:t>设备虚拟化</a:t>
            </a:r>
            <a:endParaRPr lang="en-US" altLang="zh-CN" dirty="0">
              <a:solidFill>
                <a:srgbClr val="FF0000"/>
              </a:solidFill>
            </a:endParaRPr>
          </a:p>
          <a:p>
            <a:pPr lvl="2"/>
            <a:r>
              <a:rPr lang="en-US" altLang="zh-CN" dirty="0"/>
              <a:t>I/O</a:t>
            </a:r>
            <a:r>
              <a:rPr lang="zh-CN" altLang="en-US" dirty="0"/>
              <a:t>设备虚拟化同样是由</a:t>
            </a:r>
            <a:r>
              <a:rPr lang="en-US" altLang="zh-CN" dirty="0"/>
              <a:t>VMM</a:t>
            </a:r>
            <a:r>
              <a:rPr lang="zh-CN" altLang="en-US" dirty="0"/>
              <a:t>进行管理的：欺骗客户机操作系统，让它感受到自己像主机操作系统一样能够访问外设</a:t>
            </a:r>
            <a:endParaRPr lang="en-US" altLang="zh-CN" dirty="0"/>
          </a:p>
          <a:p>
            <a:pPr lvl="2"/>
            <a:r>
              <a:rPr lang="zh-CN" altLang="en-US" dirty="0"/>
              <a:t>三个部分：</a:t>
            </a:r>
            <a:endParaRPr lang="en-US" altLang="zh-CN" dirty="0"/>
          </a:p>
          <a:p>
            <a:pPr lvl="3"/>
            <a:r>
              <a:rPr lang="zh-CN" altLang="en-US" dirty="0"/>
              <a:t>设备的发现：保证设备驱动可以正常使用</a:t>
            </a:r>
            <a:endParaRPr lang="en-US" altLang="zh-CN" dirty="0"/>
          </a:p>
          <a:p>
            <a:pPr lvl="3"/>
            <a:r>
              <a:rPr lang="zh-CN" altLang="en-US" dirty="0"/>
              <a:t>访问的截获：也是一种敏感指令，需要模拟执行（除非使硬件辅助</a:t>
            </a:r>
            <a:r>
              <a:rPr lang="en-US" altLang="zh-CN" dirty="0"/>
              <a:t>I/O</a:t>
            </a:r>
            <a:r>
              <a:rPr lang="zh-CN" altLang="en-US" dirty="0"/>
              <a:t>虚拟化）</a:t>
            </a:r>
            <a:endParaRPr lang="en-US" altLang="zh-CN" dirty="0"/>
          </a:p>
          <a:p>
            <a:pPr lvl="3"/>
            <a:r>
              <a:rPr lang="zh-CN" altLang="en-US" dirty="0"/>
              <a:t>设备的模拟：以下几种方式</a:t>
            </a:r>
          </a:p>
          <a:p>
            <a:pPr lvl="2"/>
            <a:endParaRPr lang="zh-CN" altLang="en-US" dirty="0"/>
          </a:p>
        </p:txBody>
      </p:sp>
      <p:sp>
        <p:nvSpPr>
          <p:cNvPr id="40" name="椭圆 39"/>
          <p:cNvSpPr/>
          <p:nvPr/>
        </p:nvSpPr>
        <p:spPr>
          <a:xfrm>
            <a:off x="950361" y="5975820"/>
            <a:ext cx="906609" cy="59487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完全虚</a:t>
            </a:r>
            <a:endParaRPr lang="en-US" altLang="zh-CN" sz="1200" dirty="0"/>
          </a:p>
          <a:p>
            <a:pPr algn="ctr"/>
            <a:r>
              <a:rPr lang="zh-CN" altLang="en-US" sz="1200" dirty="0"/>
              <a:t>拟化</a:t>
            </a:r>
          </a:p>
        </p:txBody>
      </p:sp>
      <p:sp>
        <p:nvSpPr>
          <p:cNvPr id="41" name="椭圆 40"/>
          <p:cNvSpPr/>
          <p:nvPr/>
        </p:nvSpPr>
        <p:spPr>
          <a:xfrm>
            <a:off x="4209498" y="5988819"/>
            <a:ext cx="723424" cy="59487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半虚</a:t>
            </a:r>
            <a:endParaRPr lang="en-US" altLang="zh-CN" sz="1200" dirty="0"/>
          </a:p>
          <a:p>
            <a:pPr algn="ctr"/>
            <a:r>
              <a:rPr lang="zh-CN" altLang="en-US" sz="1200" dirty="0"/>
              <a:t>拟化</a:t>
            </a:r>
          </a:p>
        </p:txBody>
      </p:sp>
      <p:sp>
        <p:nvSpPr>
          <p:cNvPr id="42" name="椭圆 41"/>
          <p:cNvSpPr/>
          <p:nvPr/>
        </p:nvSpPr>
        <p:spPr>
          <a:xfrm>
            <a:off x="6898791" y="5799441"/>
            <a:ext cx="1369594" cy="823607"/>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I/O</a:t>
            </a:r>
            <a:r>
              <a:rPr lang="zh-CN" altLang="en-US" sz="1200" dirty="0"/>
              <a:t>直通或透传</a:t>
            </a:r>
            <a:endParaRPr lang="en-US" altLang="zh-CN" sz="1200" dirty="0"/>
          </a:p>
          <a:p>
            <a:pPr algn="ctr"/>
            <a:r>
              <a:rPr lang="zh-CN" altLang="en-US" sz="1200" dirty="0"/>
              <a:t>（硬件辅助）</a:t>
            </a:r>
          </a:p>
        </p:txBody>
      </p:sp>
      <p:sp>
        <p:nvSpPr>
          <p:cNvPr id="11" name="灯片编号占位符 10"/>
          <p:cNvSpPr>
            <a:spLocks noGrp="1"/>
          </p:cNvSpPr>
          <p:nvPr>
            <p:ph type="sldNum" sz="quarter" idx="12"/>
          </p:nvPr>
        </p:nvSpPr>
        <p:spPr/>
        <p:txBody>
          <a:bodyPr/>
          <a:lstStyle/>
          <a:p>
            <a:fld id="{02AE1E35-F495-4665-8CB0-CDD28443F6EA}" type="slidenum">
              <a:rPr lang="zh-CN" altLang="en-US" smtClean="0"/>
              <a:t>25</a:t>
            </a:fld>
            <a:endParaRPr lang="zh-CN" altLang="en-US"/>
          </a:p>
        </p:txBody>
      </p:sp>
      <p:pic>
        <p:nvPicPr>
          <p:cNvPr id="6146" name="Picture 2" descr="https://img-blog.csdn.net/20141211143438249?watermark/2/text/aHR0cDovL2Jsb2cuY3Nkbi5uZXQvbGtuOTEwOTA3/font/5a6L5L2T/fontsize/400/fill/I0JBQkFCMA==/dissolve/70/gravity/Center">
            <a:extLst>
              <a:ext uri="{FF2B5EF4-FFF2-40B4-BE49-F238E27FC236}">
                <a16:creationId xmlns:a16="http://schemas.microsoft.com/office/drawing/2014/main" id="{0088DF27-28E3-4F8D-BDD4-D4C3F5ECF97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388" y="3812126"/>
            <a:ext cx="2788393" cy="2163694"/>
          </a:xfrm>
          <a:prstGeom prst="rect">
            <a:avLst/>
          </a:prstGeom>
          <a:noFill/>
          <a:extLst>
            <a:ext uri="{909E8E84-426E-40DD-AFC4-6F175D3DCCD1}">
              <a14:hiddenFill xmlns:a14="http://schemas.microsoft.com/office/drawing/2010/main">
                <a:solidFill>
                  <a:srgbClr val="FFFFFF"/>
                </a:solidFill>
              </a14:hiddenFill>
            </a:ext>
          </a:extLst>
        </p:spPr>
      </p:pic>
      <p:pic>
        <p:nvPicPr>
          <p:cNvPr id="13" name="图片 12">
            <a:extLst>
              <a:ext uri="{FF2B5EF4-FFF2-40B4-BE49-F238E27FC236}">
                <a16:creationId xmlns:a16="http://schemas.microsoft.com/office/drawing/2014/main" id="{CB1D0A58-834F-49B2-8318-DCE964466651}"/>
              </a:ext>
            </a:extLst>
          </p:cNvPr>
          <p:cNvPicPr>
            <a:picLocks noChangeAspect="1"/>
          </p:cNvPicPr>
          <p:nvPr/>
        </p:nvPicPr>
        <p:blipFill>
          <a:blip r:embed="rId4"/>
          <a:stretch>
            <a:fillRect/>
          </a:stretch>
        </p:blipFill>
        <p:spPr>
          <a:xfrm>
            <a:off x="3226564" y="3812126"/>
            <a:ext cx="2689293" cy="2176693"/>
          </a:xfrm>
          <a:prstGeom prst="rect">
            <a:avLst/>
          </a:prstGeom>
        </p:spPr>
      </p:pic>
      <p:pic>
        <p:nvPicPr>
          <p:cNvPr id="43" name="图片 42">
            <a:extLst>
              <a:ext uri="{FF2B5EF4-FFF2-40B4-BE49-F238E27FC236}">
                <a16:creationId xmlns:a16="http://schemas.microsoft.com/office/drawing/2014/main" id="{1DD01BD6-D9B6-46DF-840B-108C6013A8FA}"/>
              </a:ext>
            </a:extLst>
          </p:cNvPr>
          <p:cNvPicPr>
            <a:picLocks noChangeAspect="1"/>
          </p:cNvPicPr>
          <p:nvPr/>
        </p:nvPicPr>
        <p:blipFill>
          <a:blip r:embed="rId5"/>
          <a:stretch>
            <a:fillRect/>
          </a:stretch>
        </p:blipFill>
        <p:spPr>
          <a:xfrm>
            <a:off x="6057837" y="4089103"/>
            <a:ext cx="3059201" cy="1609739"/>
          </a:xfrm>
          <a:prstGeom prst="rect">
            <a:avLst/>
          </a:prstGeom>
        </p:spPr>
      </p:pic>
    </p:spTree>
    <p:extLst>
      <p:ext uri="{BB962C8B-B14F-4D97-AF65-F5344CB8AC3E}">
        <p14:creationId xmlns:p14="http://schemas.microsoft.com/office/powerpoint/2010/main" val="2849976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虚拟机迁移</a:t>
            </a:r>
          </a:p>
        </p:txBody>
      </p:sp>
      <p:sp>
        <p:nvSpPr>
          <p:cNvPr id="3" name="内容占位符 2"/>
          <p:cNvSpPr>
            <a:spLocks noGrp="1"/>
          </p:cNvSpPr>
          <p:nvPr>
            <p:ph idx="1"/>
          </p:nvPr>
        </p:nvSpPr>
        <p:spPr/>
        <p:txBody>
          <a:bodyPr/>
          <a:lstStyle/>
          <a:p>
            <a:r>
              <a:rPr lang="zh-CN" altLang="en-US" dirty="0"/>
              <a:t>从源到目的地角度分为</a:t>
            </a:r>
            <a:endParaRPr lang="en-US" altLang="zh-CN" dirty="0"/>
          </a:p>
          <a:p>
            <a:pPr lvl="1"/>
            <a:r>
              <a:rPr lang="zh-CN" altLang="en-US" dirty="0"/>
              <a:t>物理机到虚拟机 </a:t>
            </a:r>
            <a:r>
              <a:rPr lang="en-US" altLang="zh-CN" dirty="0"/>
              <a:t>P2V</a:t>
            </a:r>
          </a:p>
          <a:p>
            <a:pPr lvl="1"/>
            <a:r>
              <a:rPr lang="zh-CN" altLang="en-US" dirty="0"/>
              <a:t>虚拟机到虚拟机 </a:t>
            </a:r>
            <a:r>
              <a:rPr lang="en-US" altLang="zh-CN" dirty="0"/>
              <a:t>V2V</a:t>
            </a:r>
          </a:p>
          <a:p>
            <a:pPr lvl="1"/>
            <a:r>
              <a:rPr lang="zh-CN" altLang="en-US" dirty="0"/>
              <a:t>虚拟机到物理机 </a:t>
            </a:r>
            <a:r>
              <a:rPr lang="en-US" altLang="zh-CN" dirty="0"/>
              <a:t>V2P</a:t>
            </a:r>
          </a:p>
          <a:p>
            <a:pPr lvl="1"/>
            <a:endParaRPr lang="en-US" altLang="zh-CN" dirty="0"/>
          </a:p>
          <a:p>
            <a:r>
              <a:rPr lang="zh-CN" altLang="en-US" dirty="0"/>
              <a:t>动态实时迁移：保持虚拟机运行的同时，将其从一个计算机迁移到另一个计算机，并在目的计算机恢复运行</a:t>
            </a:r>
            <a:endParaRPr lang="en-US" altLang="zh-CN" dirty="0"/>
          </a:p>
          <a:p>
            <a:endParaRPr lang="en-US" altLang="zh-CN" dirty="0"/>
          </a:p>
          <a:p>
            <a:r>
              <a:rPr lang="zh-CN" altLang="en-US" dirty="0"/>
              <a:t>为什么重要？</a:t>
            </a:r>
            <a:endParaRPr lang="en-US" altLang="zh-CN" dirty="0"/>
          </a:p>
          <a:p>
            <a:pPr lvl="1"/>
            <a:r>
              <a:rPr lang="zh-CN" altLang="en-US" dirty="0"/>
              <a:t>云计算中心物理服务器负载处于动态变化中，当无法提供额外物理资源而为了负载平衡，可将占用热门物理资源的虚拟机迁移到其他物理服务器</a:t>
            </a:r>
            <a:endParaRPr lang="en-US" altLang="zh-CN" dirty="0"/>
          </a:p>
          <a:p>
            <a:pPr lvl="1"/>
            <a:r>
              <a:rPr lang="zh-CN" altLang="en-US" dirty="0"/>
              <a:t>物理服务器定期升级的需要，升级前将虚拟机迁移到其他物理服务器，等升级完成再迁移回来</a:t>
            </a:r>
            <a:endParaRPr lang="en-US" altLang="zh-CN" dirty="0"/>
          </a:p>
          <a:p>
            <a:pPr lvl="1"/>
            <a:endParaRPr lang="en-US" altLang="zh-CN" dirty="0"/>
          </a:p>
          <a:p>
            <a:endParaRPr lang="zh-CN" altLang="en-US" dirty="0"/>
          </a:p>
        </p:txBody>
      </p:sp>
      <p:sp>
        <p:nvSpPr>
          <p:cNvPr id="4" name="五角星 3"/>
          <p:cNvSpPr/>
          <p:nvPr/>
        </p:nvSpPr>
        <p:spPr>
          <a:xfrm>
            <a:off x="3035300" y="1892300"/>
            <a:ext cx="228600" cy="215900"/>
          </a:xfrm>
          <a:prstGeom prst="star5">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3263900" y="1830973"/>
            <a:ext cx="4425892" cy="338554"/>
          </a:xfrm>
          <a:prstGeom prst="rect">
            <a:avLst/>
          </a:prstGeom>
          <a:noFill/>
        </p:spPr>
        <p:txBody>
          <a:bodyPr wrap="none" rtlCol="0">
            <a:spAutoFit/>
          </a:bodyPr>
          <a:lstStyle/>
          <a:p>
            <a:r>
              <a:rPr lang="zh-CN" altLang="en-US" sz="1600" b="1" dirty="0">
                <a:solidFill>
                  <a:srgbClr val="00B050"/>
                </a:solidFill>
              </a:rPr>
              <a:t>云计算中关注的重点：实时迁移</a:t>
            </a:r>
            <a:r>
              <a:rPr lang="en-US" altLang="zh-CN" sz="1600" b="1" dirty="0">
                <a:solidFill>
                  <a:srgbClr val="00B050"/>
                </a:solidFill>
              </a:rPr>
              <a:t>(Live Migration)</a:t>
            </a:r>
            <a:endParaRPr lang="zh-CN" altLang="en-US" sz="1600" b="1" dirty="0">
              <a:solidFill>
                <a:srgbClr val="00B050"/>
              </a:solidFill>
            </a:endParaRPr>
          </a:p>
        </p:txBody>
      </p:sp>
      <p:sp>
        <p:nvSpPr>
          <p:cNvPr id="6" name="灯片编号占位符 5"/>
          <p:cNvSpPr>
            <a:spLocks noGrp="1"/>
          </p:cNvSpPr>
          <p:nvPr>
            <p:ph type="sldNum" sz="quarter" idx="12"/>
          </p:nvPr>
        </p:nvSpPr>
        <p:spPr/>
        <p:txBody>
          <a:bodyPr/>
          <a:lstStyle/>
          <a:p>
            <a:fld id="{02AE1E35-F495-4665-8CB0-CDD28443F6EA}" type="slidenum">
              <a:rPr lang="zh-CN" altLang="en-US" smtClean="0"/>
              <a:t>26</a:t>
            </a:fld>
            <a:endParaRPr lang="zh-CN" altLang="en-US"/>
          </a:p>
        </p:txBody>
      </p:sp>
    </p:spTree>
    <p:extLst>
      <p:ext uri="{BB962C8B-B14F-4D97-AF65-F5344CB8AC3E}">
        <p14:creationId xmlns:p14="http://schemas.microsoft.com/office/powerpoint/2010/main" val="4453267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迁移步骤</a:t>
            </a:r>
          </a:p>
        </p:txBody>
      </p:sp>
      <p:sp>
        <p:nvSpPr>
          <p:cNvPr id="3" name="内容占位符 2"/>
          <p:cNvSpPr>
            <a:spLocks noGrp="1"/>
          </p:cNvSpPr>
          <p:nvPr>
            <p:ph idx="1"/>
          </p:nvPr>
        </p:nvSpPr>
        <p:spPr/>
        <p:txBody>
          <a:bodyPr/>
          <a:lstStyle/>
          <a:p>
            <a:endParaRPr lang="zh-CN" altLang="en-US" dirty="0"/>
          </a:p>
        </p:txBody>
      </p:sp>
      <p:sp>
        <p:nvSpPr>
          <p:cNvPr id="30" name="任意多边形 29"/>
          <p:cNvSpPr/>
          <p:nvPr/>
        </p:nvSpPr>
        <p:spPr>
          <a:xfrm>
            <a:off x="1555750" y="2466975"/>
            <a:ext cx="6057900" cy="2228850"/>
          </a:xfrm>
          <a:custGeom>
            <a:avLst/>
            <a:gdLst>
              <a:gd name="connsiteX0" fmla="*/ 0 w 6057900"/>
              <a:gd name="connsiteY0" fmla="*/ 0 h 2228850"/>
              <a:gd name="connsiteX1" fmla="*/ 6057900 w 6057900"/>
              <a:gd name="connsiteY1" fmla="*/ 0 h 2228850"/>
              <a:gd name="connsiteX2" fmla="*/ 6057900 w 6057900"/>
              <a:gd name="connsiteY2" fmla="*/ 952500 h 2228850"/>
              <a:gd name="connsiteX3" fmla="*/ 9525 w 6057900"/>
              <a:gd name="connsiteY3" fmla="*/ 952500 h 2228850"/>
              <a:gd name="connsiteX4" fmla="*/ 9525 w 6057900"/>
              <a:gd name="connsiteY4" fmla="*/ 2228850 h 2228850"/>
              <a:gd name="connsiteX5" fmla="*/ 6048375 w 6057900"/>
              <a:gd name="connsiteY5" fmla="*/ 2228850 h 222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7900" h="2228850">
                <a:moveTo>
                  <a:pt x="0" y="0"/>
                </a:moveTo>
                <a:lnTo>
                  <a:pt x="6057900" y="0"/>
                </a:lnTo>
                <a:lnTo>
                  <a:pt x="6057900" y="952500"/>
                </a:lnTo>
                <a:lnTo>
                  <a:pt x="9525" y="952500"/>
                </a:lnTo>
                <a:lnTo>
                  <a:pt x="9525" y="2228850"/>
                </a:lnTo>
                <a:lnTo>
                  <a:pt x="6048375" y="2228850"/>
                </a:lnTo>
              </a:path>
            </a:pathLst>
          </a:custGeom>
          <a:noFill/>
          <a:ln w="1682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70851" y="1673928"/>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70851" y="2113756"/>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306736" y="1673928"/>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3306736" y="2113756"/>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306544" y="1673928"/>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6306544" y="2113756"/>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370851" y="3869015"/>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70851" y="4308843"/>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3306736" y="3869015"/>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306736" y="4308843"/>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306544" y="3869015"/>
            <a:ext cx="2463428" cy="381000"/>
          </a:xfrm>
          <a:prstGeom prst="rect">
            <a:avLst/>
          </a:prstGeom>
          <a:solidFill>
            <a:schemeClr val="tx1">
              <a:lumMod val="65000"/>
              <a:lumOff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6306544" y="4308843"/>
            <a:ext cx="2463428" cy="812709"/>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95498" y="1597163"/>
            <a:ext cx="2191561" cy="1338828"/>
          </a:xfrm>
          <a:prstGeom prst="rect">
            <a:avLst/>
          </a:prstGeom>
        </p:spPr>
        <p:txBody>
          <a:bodyPr wrap="none">
            <a:spAutoFit/>
          </a:bodyPr>
          <a:lstStyle/>
          <a:p>
            <a:pPr algn="ctr">
              <a:lnSpc>
                <a:spcPct val="150000"/>
              </a:lnSpc>
            </a:pPr>
            <a:r>
              <a:rPr lang="zh-CN" altLang="en-US" b="1" dirty="0">
                <a:solidFill>
                  <a:schemeClr val="bg1"/>
                </a:solidFill>
              </a:rPr>
              <a:t>步骤</a:t>
            </a:r>
            <a:r>
              <a:rPr lang="en-US" altLang="zh-CN" b="1" dirty="0">
                <a:solidFill>
                  <a:schemeClr val="bg1"/>
                </a:solidFill>
              </a:rPr>
              <a:t>1</a:t>
            </a:r>
          </a:p>
          <a:p>
            <a:pPr algn="ctr">
              <a:lnSpc>
                <a:spcPct val="150000"/>
              </a:lnSpc>
            </a:pPr>
            <a:r>
              <a:rPr lang="zh-CN" altLang="en-US" dirty="0">
                <a:solidFill>
                  <a:schemeClr val="bg1"/>
                </a:solidFill>
              </a:rPr>
              <a:t>预迁移</a:t>
            </a:r>
            <a:endParaRPr lang="en-US" altLang="zh-CN" dirty="0">
              <a:solidFill>
                <a:schemeClr val="bg1"/>
              </a:solidFill>
            </a:endParaRPr>
          </a:p>
          <a:p>
            <a:pPr algn="ctr">
              <a:lnSpc>
                <a:spcPct val="150000"/>
              </a:lnSpc>
            </a:pPr>
            <a:r>
              <a:rPr lang="zh-CN" altLang="en-US" dirty="0">
                <a:solidFill>
                  <a:schemeClr val="bg1"/>
                </a:solidFill>
              </a:rPr>
              <a:t>（</a:t>
            </a:r>
            <a:r>
              <a:rPr lang="en-US" altLang="zh-CN" dirty="0">
                <a:solidFill>
                  <a:schemeClr val="bg1"/>
                </a:solidFill>
              </a:rPr>
              <a:t>Pre-Migration</a:t>
            </a:r>
            <a:r>
              <a:rPr lang="zh-CN" altLang="en-US" dirty="0">
                <a:solidFill>
                  <a:schemeClr val="bg1"/>
                </a:solidFill>
              </a:rPr>
              <a:t>）</a:t>
            </a:r>
          </a:p>
        </p:txBody>
      </p:sp>
      <p:sp>
        <p:nvSpPr>
          <p:cNvPr id="44" name="矩形 43"/>
          <p:cNvSpPr/>
          <p:nvPr/>
        </p:nvSpPr>
        <p:spPr>
          <a:xfrm>
            <a:off x="3599569" y="1597163"/>
            <a:ext cx="1941685" cy="1338828"/>
          </a:xfrm>
          <a:prstGeom prst="rect">
            <a:avLst/>
          </a:prstGeom>
        </p:spPr>
        <p:txBody>
          <a:bodyPr wrap="none">
            <a:spAutoFit/>
          </a:bodyPr>
          <a:lstStyle/>
          <a:p>
            <a:pPr algn="ctr">
              <a:lnSpc>
                <a:spcPct val="150000"/>
              </a:lnSpc>
            </a:pPr>
            <a:r>
              <a:rPr lang="zh-CN" altLang="en-US" b="1">
                <a:solidFill>
                  <a:schemeClr val="bg1"/>
                </a:solidFill>
              </a:rPr>
              <a:t>步骤</a:t>
            </a:r>
            <a:r>
              <a:rPr lang="en-US" altLang="zh-CN" b="1">
                <a:solidFill>
                  <a:schemeClr val="bg1"/>
                </a:solidFill>
              </a:rPr>
              <a:t>2</a:t>
            </a:r>
          </a:p>
          <a:p>
            <a:pPr algn="ctr">
              <a:lnSpc>
                <a:spcPct val="150000"/>
              </a:lnSpc>
            </a:pPr>
            <a:r>
              <a:rPr lang="zh-CN" altLang="en-US">
                <a:solidFill>
                  <a:schemeClr val="bg1"/>
                </a:solidFill>
              </a:rPr>
              <a:t>预定资源</a:t>
            </a:r>
            <a:endParaRPr lang="en-US" altLang="zh-CN">
              <a:solidFill>
                <a:schemeClr val="bg1"/>
              </a:solidFill>
            </a:endParaRPr>
          </a:p>
          <a:p>
            <a:pPr algn="ctr">
              <a:lnSpc>
                <a:spcPct val="150000"/>
              </a:lnSpc>
            </a:pPr>
            <a:r>
              <a:rPr lang="zh-CN" altLang="en-US">
                <a:solidFill>
                  <a:schemeClr val="bg1"/>
                </a:solidFill>
              </a:rPr>
              <a:t>（</a:t>
            </a:r>
            <a:r>
              <a:rPr lang="en-US" altLang="zh-CN">
                <a:solidFill>
                  <a:schemeClr val="bg1"/>
                </a:solidFill>
              </a:rPr>
              <a:t>Reservation</a:t>
            </a:r>
            <a:r>
              <a:rPr lang="zh-CN" altLang="en-US">
                <a:solidFill>
                  <a:schemeClr val="bg1"/>
                </a:solidFill>
              </a:rPr>
              <a:t>）</a:t>
            </a:r>
          </a:p>
        </p:txBody>
      </p:sp>
      <p:sp>
        <p:nvSpPr>
          <p:cNvPr id="45" name="矩形 44"/>
          <p:cNvSpPr/>
          <p:nvPr/>
        </p:nvSpPr>
        <p:spPr>
          <a:xfrm>
            <a:off x="6155254" y="1597163"/>
            <a:ext cx="2715552" cy="1338828"/>
          </a:xfrm>
          <a:prstGeom prst="rect">
            <a:avLst/>
          </a:prstGeom>
        </p:spPr>
        <p:txBody>
          <a:bodyPr wrap="none">
            <a:spAutoFit/>
          </a:bodyPr>
          <a:lstStyle/>
          <a:p>
            <a:pPr algn="ctr">
              <a:lnSpc>
                <a:spcPct val="150000"/>
              </a:lnSpc>
            </a:pPr>
            <a:r>
              <a:rPr lang="zh-CN" altLang="en-US" b="1">
                <a:solidFill>
                  <a:schemeClr val="bg1"/>
                </a:solidFill>
              </a:rPr>
              <a:t>步骤</a:t>
            </a:r>
            <a:r>
              <a:rPr lang="en-US" altLang="zh-CN" b="1">
                <a:solidFill>
                  <a:schemeClr val="bg1"/>
                </a:solidFill>
              </a:rPr>
              <a:t>3</a:t>
            </a:r>
          </a:p>
          <a:p>
            <a:pPr algn="ctr">
              <a:lnSpc>
                <a:spcPct val="150000"/>
              </a:lnSpc>
            </a:pPr>
            <a:r>
              <a:rPr lang="zh-CN" altLang="en-US">
                <a:solidFill>
                  <a:schemeClr val="bg1"/>
                </a:solidFill>
              </a:rPr>
              <a:t>预复制</a:t>
            </a:r>
            <a:endParaRPr lang="en-US" altLang="zh-CN">
              <a:solidFill>
                <a:schemeClr val="bg1"/>
              </a:solidFill>
            </a:endParaRPr>
          </a:p>
          <a:p>
            <a:pPr algn="ctr">
              <a:lnSpc>
                <a:spcPct val="150000"/>
              </a:lnSpc>
            </a:pPr>
            <a:r>
              <a:rPr lang="zh-CN" altLang="en-US">
                <a:solidFill>
                  <a:schemeClr val="bg1"/>
                </a:solidFill>
              </a:rPr>
              <a:t>（</a:t>
            </a:r>
            <a:r>
              <a:rPr lang="en-US" altLang="zh-CN">
                <a:solidFill>
                  <a:schemeClr val="bg1"/>
                </a:solidFill>
              </a:rPr>
              <a:t>InterativePre-Copy</a:t>
            </a:r>
            <a:r>
              <a:rPr lang="zh-CN" altLang="en-US">
                <a:solidFill>
                  <a:schemeClr val="bg1"/>
                </a:solidFill>
              </a:rPr>
              <a:t>）</a:t>
            </a:r>
          </a:p>
        </p:txBody>
      </p:sp>
      <p:sp>
        <p:nvSpPr>
          <p:cNvPr id="46" name="矩形 45"/>
          <p:cNvSpPr/>
          <p:nvPr/>
        </p:nvSpPr>
        <p:spPr>
          <a:xfrm>
            <a:off x="495498" y="3771976"/>
            <a:ext cx="2338781" cy="1338828"/>
          </a:xfrm>
          <a:prstGeom prst="rect">
            <a:avLst/>
          </a:prstGeom>
        </p:spPr>
        <p:txBody>
          <a:bodyPr wrap="none">
            <a:spAutoFit/>
          </a:bodyPr>
          <a:lstStyle/>
          <a:p>
            <a:pPr algn="ctr">
              <a:lnSpc>
                <a:spcPct val="150000"/>
              </a:lnSpc>
            </a:pPr>
            <a:r>
              <a:rPr lang="zh-CN" altLang="en-US" b="1">
                <a:solidFill>
                  <a:schemeClr val="bg1"/>
                </a:solidFill>
              </a:rPr>
              <a:t>步骤</a:t>
            </a:r>
            <a:r>
              <a:rPr lang="en-US" altLang="zh-CN" b="1">
                <a:solidFill>
                  <a:schemeClr val="bg1"/>
                </a:solidFill>
              </a:rPr>
              <a:t>4</a:t>
            </a:r>
          </a:p>
          <a:p>
            <a:pPr algn="ctr">
              <a:lnSpc>
                <a:spcPct val="150000"/>
              </a:lnSpc>
            </a:pPr>
            <a:r>
              <a:rPr lang="zh-CN" altLang="en-US">
                <a:solidFill>
                  <a:schemeClr val="bg1"/>
                </a:solidFill>
              </a:rPr>
              <a:t>停机复制</a:t>
            </a:r>
            <a:endParaRPr lang="en-US" altLang="zh-CN">
              <a:solidFill>
                <a:schemeClr val="bg1"/>
              </a:solidFill>
            </a:endParaRPr>
          </a:p>
          <a:p>
            <a:pPr algn="ctr">
              <a:lnSpc>
                <a:spcPct val="150000"/>
              </a:lnSpc>
            </a:pPr>
            <a:r>
              <a:rPr lang="zh-CN" altLang="en-US">
                <a:solidFill>
                  <a:schemeClr val="bg1"/>
                </a:solidFill>
              </a:rPr>
              <a:t>（</a:t>
            </a:r>
            <a:r>
              <a:rPr lang="en-US" altLang="zh-CN">
                <a:solidFill>
                  <a:schemeClr val="bg1"/>
                </a:solidFill>
              </a:rPr>
              <a:t>Stop-and-Copy</a:t>
            </a:r>
            <a:r>
              <a:rPr lang="zh-CN" altLang="en-US">
                <a:solidFill>
                  <a:schemeClr val="bg1"/>
                </a:solidFill>
              </a:rPr>
              <a:t>）</a:t>
            </a:r>
          </a:p>
        </p:txBody>
      </p:sp>
      <p:sp>
        <p:nvSpPr>
          <p:cNvPr id="47" name="矩形 46"/>
          <p:cNvSpPr/>
          <p:nvPr/>
        </p:nvSpPr>
        <p:spPr>
          <a:xfrm>
            <a:off x="3517881" y="3782724"/>
            <a:ext cx="2105063" cy="1338828"/>
          </a:xfrm>
          <a:prstGeom prst="rect">
            <a:avLst/>
          </a:prstGeom>
        </p:spPr>
        <p:txBody>
          <a:bodyPr wrap="none">
            <a:spAutoFit/>
          </a:bodyPr>
          <a:lstStyle/>
          <a:p>
            <a:pPr algn="ctr">
              <a:lnSpc>
                <a:spcPct val="150000"/>
              </a:lnSpc>
            </a:pPr>
            <a:r>
              <a:rPr lang="zh-CN" altLang="en-US" b="1">
                <a:solidFill>
                  <a:schemeClr val="bg1"/>
                </a:solidFill>
              </a:rPr>
              <a:t>步骤</a:t>
            </a:r>
            <a:r>
              <a:rPr lang="en-US" altLang="zh-CN" b="1">
                <a:solidFill>
                  <a:schemeClr val="bg1"/>
                </a:solidFill>
              </a:rPr>
              <a:t>5</a:t>
            </a:r>
          </a:p>
          <a:p>
            <a:pPr algn="ctr">
              <a:lnSpc>
                <a:spcPct val="150000"/>
              </a:lnSpc>
            </a:pPr>
            <a:r>
              <a:rPr lang="zh-CN" altLang="en-US">
                <a:solidFill>
                  <a:schemeClr val="bg1"/>
                </a:solidFill>
              </a:rPr>
              <a:t>提交</a:t>
            </a:r>
            <a:endParaRPr lang="en-US" altLang="zh-CN">
              <a:solidFill>
                <a:schemeClr val="bg1"/>
              </a:solidFill>
            </a:endParaRPr>
          </a:p>
          <a:p>
            <a:pPr algn="ctr">
              <a:lnSpc>
                <a:spcPct val="150000"/>
              </a:lnSpc>
            </a:pPr>
            <a:r>
              <a:rPr lang="zh-CN" altLang="en-US">
                <a:solidFill>
                  <a:schemeClr val="bg1"/>
                </a:solidFill>
              </a:rPr>
              <a:t>（</a:t>
            </a:r>
            <a:r>
              <a:rPr lang="en-US" altLang="zh-CN">
                <a:solidFill>
                  <a:schemeClr val="bg1"/>
                </a:solidFill>
              </a:rPr>
              <a:t>Commitment</a:t>
            </a:r>
            <a:r>
              <a:rPr lang="zh-CN" altLang="en-US">
                <a:solidFill>
                  <a:schemeClr val="bg1"/>
                </a:solidFill>
              </a:rPr>
              <a:t>）</a:t>
            </a:r>
          </a:p>
        </p:txBody>
      </p:sp>
      <p:sp>
        <p:nvSpPr>
          <p:cNvPr id="48" name="矩形 47"/>
          <p:cNvSpPr/>
          <p:nvPr/>
        </p:nvSpPr>
        <p:spPr>
          <a:xfrm>
            <a:off x="6635867" y="3782724"/>
            <a:ext cx="1754326" cy="1338828"/>
          </a:xfrm>
          <a:prstGeom prst="rect">
            <a:avLst/>
          </a:prstGeom>
        </p:spPr>
        <p:txBody>
          <a:bodyPr wrap="none">
            <a:spAutoFit/>
          </a:bodyPr>
          <a:lstStyle/>
          <a:p>
            <a:pPr algn="ctr">
              <a:lnSpc>
                <a:spcPct val="150000"/>
              </a:lnSpc>
            </a:pPr>
            <a:r>
              <a:rPr lang="zh-CN" altLang="en-US" b="1">
                <a:solidFill>
                  <a:schemeClr val="bg1"/>
                </a:solidFill>
              </a:rPr>
              <a:t>步骤</a:t>
            </a:r>
            <a:r>
              <a:rPr lang="en-US" altLang="zh-CN" b="1">
                <a:solidFill>
                  <a:schemeClr val="bg1"/>
                </a:solidFill>
              </a:rPr>
              <a:t>6</a:t>
            </a:r>
          </a:p>
          <a:p>
            <a:pPr algn="ctr">
              <a:lnSpc>
                <a:spcPct val="150000"/>
              </a:lnSpc>
            </a:pPr>
            <a:r>
              <a:rPr lang="zh-CN" altLang="en-US">
                <a:solidFill>
                  <a:schemeClr val="bg1"/>
                </a:solidFill>
              </a:rPr>
              <a:t>启动</a:t>
            </a:r>
            <a:endParaRPr lang="en-US" altLang="zh-CN">
              <a:solidFill>
                <a:schemeClr val="bg1"/>
              </a:solidFill>
            </a:endParaRPr>
          </a:p>
          <a:p>
            <a:pPr algn="ctr">
              <a:lnSpc>
                <a:spcPct val="150000"/>
              </a:lnSpc>
            </a:pPr>
            <a:r>
              <a:rPr lang="zh-CN" altLang="en-US">
                <a:solidFill>
                  <a:schemeClr val="bg1"/>
                </a:solidFill>
              </a:rPr>
              <a:t>（</a:t>
            </a:r>
            <a:r>
              <a:rPr lang="en-US" altLang="zh-CN">
                <a:solidFill>
                  <a:schemeClr val="bg1"/>
                </a:solidFill>
              </a:rPr>
              <a:t>Activation</a:t>
            </a:r>
            <a:r>
              <a:rPr lang="zh-CN" altLang="en-US">
                <a:solidFill>
                  <a:schemeClr val="bg1"/>
                </a:solidFill>
              </a:rPr>
              <a:t>）</a:t>
            </a:r>
          </a:p>
        </p:txBody>
      </p:sp>
      <p:sp>
        <p:nvSpPr>
          <p:cNvPr id="49" name="等腰三角形 48"/>
          <p:cNvSpPr/>
          <p:nvPr/>
        </p:nvSpPr>
        <p:spPr>
          <a:xfrm rot="5400000">
            <a:off x="2816051" y="2333625"/>
            <a:ext cx="552450" cy="266700"/>
          </a:xfrm>
          <a:prstGeom prst="triangle">
            <a:avLst/>
          </a:prstGeom>
          <a:solidFill>
            <a:schemeClr val="bg1">
              <a:lumMod val="85000"/>
            </a:schemeClr>
          </a:solidFill>
          <a:ln w="254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nvSpPr>
        <p:spPr>
          <a:xfrm rot="5400000">
            <a:off x="5798059" y="2333625"/>
            <a:ext cx="552450" cy="266700"/>
          </a:xfrm>
          <a:prstGeom prst="triangle">
            <a:avLst/>
          </a:prstGeom>
          <a:solidFill>
            <a:schemeClr val="bg1">
              <a:lumMod val="85000"/>
            </a:schemeClr>
          </a:solidFill>
          <a:ln w="254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nvSpPr>
        <p:spPr>
          <a:xfrm rot="10800000">
            <a:off x="7337425" y="3042164"/>
            <a:ext cx="552450" cy="266700"/>
          </a:xfrm>
          <a:prstGeom prst="triangle">
            <a:avLst/>
          </a:prstGeom>
          <a:solidFill>
            <a:schemeClr val="bg1">
              <a:lumMod val="85000"/>
            </a:schemeClr>
          </a:solidFill>
          <a:ln w="254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等腰三角形 51"/>
          <p:cNvSpPr/>
          <p:nvPr/>
        </p:nvSpPr>
        <p:spPr>
          <a:xfrm rot="16200000">
            <a:off x="4262225" y="3269153"/>
            <a:ext cx="552450" cy="266700"/>
          </a:xfrm>
          <a:prstGeom prst="triangle">
            <a:avLst/>
          </a:prstGeom>
          <a:solidFill>
            <a:schemeClr val="bg1">
              <a:lumMod val="85000"/>
            </a:schemeClr>
          </a:solidFill>
          <a:ln w="254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等腰三角形 52"/>
          <p:cNvSpPr/>
          <p:nvPr/>
        </p:nvSpPr>
        <p:spPr>
          <a:xfrm rot="10800000">
            <a:off x="1279525" y="3585377"/>
            <a:ext cx="552450" cy="266700"/>
          </a:xfrm>
          <a:prstGeom prst="triangle">
            <a:avLst/>
          </a:prstGeom>
          <a:solidFill>
            <a:schemeClr val="bg1">
              <a:lumMod val="85000"/>
            </a:schemeClr>
          </a:solidFill>
          <a:ln w="254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53"/>
          <p:cNvSpPr/>
          <p:nvPr/>
        </p:nvSpPr>
        <p:spPr>
          <a:xfrm rot="5400000">
            <a:off x="2816051" y="4562475"/>
            <a:ext cx="552450" cy="266700"/>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等腰三角形 54"/>
          <p:cNvSpPr/>
          <p:nvPr/>
        </p:nvSpPr>
        <p:spPr>
          <a:xfrm rot="5400000">
            <a:off x="5798059" y="4562475"/>
            <a:ext cx="552450" cy="266700"/>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p:cNvSpPr>
            <a:spLocks noGrp="1"/>
          </p:cNvSpPr>
          <p:nvPr>
            <p:ph type="sldNum" sz="quarter" idx="12"/>
          </p:nvPr>
        </p:nvSpPr>
        <p:spPr/>
        <p:txBody>
          <a:bodyPr/>
          <a:lstStyle/>
          <a:p>
            <a:fld id="{02AE1E35-F495-4665-8CB0-CDD28443F6EA}" type="slidenum">
              <a:rPr lang="zh-CN" altLang="en-US" smtClean="0"/>
              <a:t>27</a:t>
            </a:fld>
            <a:endParaRPr lang="zh-CN" altLang="en-US"/>
          </a:p>
        </p:txBody>
      </p:sp>
    </p:spTree>
    <p:extLst>
      <p:ext uri="{BB962C8B-B14F-4D97-AF65-F5344CB8AC3E}">
        <p14:creationId xmlns:p14="http://schemas.microsoft.com/office/powerpoint/2010/main" val="21545142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迁移内容（</a:t>
            </a:r>
            <a:r>
              <a:rPr lang="en-US" altLang="zh-CN" dirty="0"/>
              <a:t>1</a:t>
            </a:r>
            <a:r>
              <a:rPr lang="zh-CN" altLang="en-US" dirty="0"/>
              <a:t>）</a:t>
            </a:r>
          </a:p>
        </p:txBody>
      </p:sp>
      <p:sp>
        <p:nvSpPr>
          <p:cNvPr id="3" name="内容占位符 2"/>
          <p:cNvSpPr>
            <a:spLocks noGrp="1"/>
          </p:cNvSpPr>
          <p:nvPr>
            <p:ph idx="1"/>
          </p:nvPr>
        </p:nvSpPr>
        <p:spPr/>
        <p:txBody>
          <a:bodyPr/>
          <a:lstStyle/>
          <a:p>
            <a:r>
              <a:rPr lang="zh-CN" altLang="en-US" dirty="0"/>
              <a:t>内存迁移</a:t>
            </a:r>
            <a:endParaRPr lang="en-US" altLang="zh-CN" dirty="0"/>
          </a:p>
          <a:p>
            <a:pPr lvl="1"/>
            <a:r>
              <a:rPr lang="zh-CN" altLang="en-US" dirty="0"/>
              <a:t>最困难的地方</a:t>
            </a:r>
            <a:endParaRPr lang="en-US" altLang="zh-CN" dirty="0"/>
          </a:p>
          <a:p>
            <a:pPr lvl="1"/>
            <a:r>
              <a:rPr lang="zh-CN" altLang="en-US" dirty="0"/>
              <a:t>第一阶段，</a:t>
            </a:r>
            <a:r>
              <a:rPr lang="en-US" altLang="zh-CN" dirty="0"/>
              <a:t>Push</a:t>
            </a:r>
            <a:r>
              <a:rPr lang="zh-CN" altLang="en-US" dirty="0"/>
              <a:t>阶段；第二阶段，</a:t>
            </a:r>
            <a:r>
              <a:rPr lang="en-US" altLang="zh-CN" dirty="0"/>
              <a:t>Stop-and-Copy</a:t>
            </a:r>
            <a:r>
              <a:rPr lang="zh-CN" altLang="en-US" dirty="0"/>
              <a:t>阶段；第三阶段，</a:t>
            </a:r>
            <a:r>
              <a:rPr lang="en-US" altLang="zh-CN" dirty="0"/>
              <a:t>Pull</a:t>
            </a:r>
            <a:r>
              <a:rPr lang="zh-CN" altLang="en-US" dirty="0"/>
              <a:t>阶段。</a:t>
            </a: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p:txBody>
      </p:sp>
      <p:graphicFrame>
        <p:nvGraphicFramePr>
          <p:cNvPr id="4" name="表格 3"/>
          <p:cNvGraphicFramePr>
            <a:graphicFrameLocks noGrp="1"/>
          </p:cNvGraphicFramePr>
          <p:nvPr>
            <p:extLst>
              <p:ext uri="{D42A27DB-BD31-4B8C-83A1-F6EECF244321}">
                <p14:modId xmlns:p14="http://schemas.microsoft.com/office/powerpoint/2010/main" val="1483731043"/>
              </p:ext>
            </p:extLst>
          </p:nvPr>
        </p:nvGraphicFramePr>
        <p:xfrm>
          <a:off x="1068594" y="2409432"/>
          <a:ext cx="7005234" cy="3477017"/>
        </p:xfrm>
        <a:graphic>
          <a:graphicData uri="http://schemas.openxmlformats.org/drawingml/2006/table">
            <a:tbl>
              <a:tblPr firstRow="1" bandRow="1">
                <a:tableStyleId>{93296810-A885-4BE3-A3E7-6D5BEEA58F35}</a:tableStyleId>
              </a:tblPr>
              <a:tblGrid>
                <a:gridCol w="2544502">
                  <a:extLst>
                    <a:ext uri="{9D8B030D-6E8A-4147-A177-3AD203B41FA5}">
                      <a16:colId xmlns:a16="http://schemas.microsoft.com/office/drawing/2014/main" val="20000"/>
                    </a:ext>
                  </a:extLst>
                </a:gridCol>
                <a:gridCol w="4460732">
                  <a:extLst>
                    <a:ext uri="{9D8B030D-6E8A-4147-A177-3AD203B41FA5}">
                      <a16:colId xmlns:a16="http://schemas.microsoft.com/office/drawing/2014/main" val="20001"/>
                    </a:ext>
                  </a:extLst>
                </a:gridCol>
              </a:tblGrid>
              <a:tr h="34770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b="1" dirty="0">
                          <a:solidFill>
                            <a:schemeClr val="bg1"/>
                          </a:solidFill>
                        </a:rPr>
                        <a:t>迁移方案</a:t>
                      </a:r>
                    </a:p>
                  </a:txBody>
                  <a:tcPr anchor="ctr"/>
                </a:tc>
                <a:tc>
                  <a:txBody>
                    <a:bodyPr/>
                    <a:lstStyle/>
                    <a:p>
                      <a:pPr algn="l"/>
                      <a:r>
                        <a:rPr lang="zh-CN" altLang="en-US" sz="1400" b="1"/>
                        <a:t>优势与劣势</a:t>
                      </a:r>
                    </a:p>
                  </a:txBody>
                  <a:tcPr anchor="ctr"/>
                </a:tc>
                <a:extLst>
                  <a:ext uri="{0D108BD9-81ED-4DB2-BD59-A6C34878D82A}">
                    <a16:rowId xmlns:a16="http://schemas.microsoft.com/office/drawing/2014/main" val="10000"/>
                  </a:ext>
                </a:extLst>
              </a:tr>
              <a:tr h="1043105">
                <a:tc>
                  <a:txBody>
                    <a:bodyPr/>
                    <a:lstStyle/>
                    <a:p>
                      <a:pPr algn="ctr">
                        <a:lnSpc>
                          <a:spcPct val="150000"/>
                        </a:lnSpc>
                      </a:pPr>
                      <a:r>
                        <a:rPr lang="en-US" altLang="zh-CN" sz="1400" b="1" dirty="0">
                          <a:solidFill>
                            <a:schemeClr val="tx1">
                              <a:lumMod val="75000"/>
                              <a:lumOff val="25000"/>
                            </a:schemeClr>
                          </a:solidFill>
                        </a:rPr>
                        <a:t>Stop-and-Copy</a:t>
                      </a:r>
                      <a:endParaRPr lang="zh-CN" altLang="en-US" sz="1400" b="1" dirty="0">
                        <a:solidFill>
                          <a:schemeClr val="tx1">
                            <a:lumMod val="75000"/>
                            <a:lumOff val="25000"/>
                          </a:schemeClr>
                        </a:solidFill>
                      </a:endParaRPr>
                    </a:p>
                  </a:txBody>
                  <a:tcPr/>
                </a:tc>
                <a:tc>
                  <a:txBody>
                    <a:bodyPr/>
                    <a:lstStyle/>
                    <a:p>
                      <a:pPr marL="285750" marR="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l"/>
                        <a:tabLst/>
                        <a:defRPr/>
                      </a:pPr>
                      <a:r>
                        <a:rPr lang="zh-CN" altLang="en-US" sz="1400" b="1" dirty="0">
                          <a:solidFill>
                            <a:schemeClr val="tx1">
                              <a:lumMod val="75000"/>
                              <a:lumOff val="25000"/>
                            </a:schemeClr>
                          </a:solidFill>
                        </a:rPr>
                        <a:t>方法比较简单</a:t>
                      </a:r>
                      <a:endParaRPr lang="en-US" altLang="zh-CN" sz="1400" b="1" dirty="0">
                        <a:solidFill>
                          <a:schemeClr val="tx1">
                            <a:lumMod val="75000"/>
                            <a:lumOff val="25000"/>
                          </a:schemeClr>
                        </a:solidFill>
                      </a:endParaRPr>
                    </a:p>
                    <a:p>
                      <a:pPr marL="285750" marR="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l"/>
                        <a:tabLst/>
                        <a:defRPr/>
                      </a:pPr>
                      <a:r>
                        <a:rPr lang="zh-CN" altLang="en-US" sz="1400" b="1" dirty="0">
                          <a:solidFill>
                            <a:schemeClr val="tx1">
                              <a:lumMod val="75000"/>
                              <a:lumOff val="25000"/>
                            </a:schemeClr>
                          </a:solidFill>
                        </a:rPr>
                        <a:t>总迁移时间也最短</a:t>
                      </a:r>
                      <a:endParaRPr lang="en-US" altLang="zh-CN" sz="1400" b="1" dirty="0">
                        <a:solidFill>
                          <a:schemeClr val="tx1">
                            <a:lumMod val="75000"/>
                            <a:lumOff val="25000"/>
                          </a:schemeClr>
                        </a:solidFill>
                      </a:endParaRPr>
                    </a:p>
                    <a:p>
                      <a:pPr marL="285750" marR="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l"/>
                        <a:tabLst/>
                        <a:defRPr/>
                      </a:pPr>
                      <a:r>
                        <a:rPr lang="zh-CN" altLang="en-US" sz="1400" b="1" dirty="0">
                          <a:solidFill>
                            <a:schemeClr val="tx1">
                              <a:lumMod val="75000"/>
                              <a:lumOff val="25000"/>
                            </a:schemeClr>
                          </a:solidFill>
                        </a:rPr>
                        <a:t>停机时间无法接受</a:t>
                      </a:r>
                    </a:p>
                  </a:txBody>
                  <a:tcPr/>
                </a:tc>
                <a:extLst>
                  <a:ext uri="{0D108BD9-81ED-4DB2-BD59-A6C34878D82A}">
                    <a16:rowId xmlns:a16="http://schemas.microsoft.com/office/drawing/2014/main" val="10001"/>
                  </a:ext>
                </a:extLst>
              </a:tr>
              <a:tr h="1043105">
                <a:tc>
                  <a:txBody>
                    <a:bodyPr/>
                    <a:lstStyle/>
                    <a:p>
                      <a:pPr algn="ctr">
                        <a:lnSpc>
                          <a:spcPct val="150000"/>
                        </a:lnSpc>
                      </a:pPr>
                      <a:r>
                        <a:rPr lang="en-US" altLang="zh-CN" sz="1400" b="1" dirty="0">
                          <a:solidFill>
                            <a:schemeClr val="tx1">
                              <a:lumMod val="75000"/>
                              <a:lumOff val="25000"/>
                            </a:schemeClr>
                          </a:solidFill>
                        </a:rPr>
                        <a:t>Stop-and-Copy</a:t>
                      </a:r>
                      <a:r>
                        <a:rPr lang="zh-CN" altLang="en-US" sz="1400" b="1" dirty="0">
                          <a:solidFill>
                            <a:schemeClr val="tx1">
                              <a:lumMod val="75000"/>
                              <a:lumOff val="25000"/>
                            </a:schemeClr>
                          </a:solidFill>
                        </a:rPr>
                        <a:t>和</a:t>
                      </a:r>
                      <a:r>
                        <a:rPr lang="en-US" altLang="zh-CN" sz="1400" b="1" dirty="0">
                          <a:solidFill>
                            <a:schemeClr val="tx1">
                              <a:lumMod val="75000"/>
                              <a:lumOff val="25000"/>
                            </a:schemeClr>
                          </a:solidFill>
                        </a:rPr>
                        <a:t>Pull</a:t>
                      </a:r>
                      <a:r>
                        <a:rPr lang="zh-CN" altLang="en-US" sz="1400" b="1" dirty="0">
                          <a:solidFill>
                            <a:schemeClr val="tx1">
                              <a:lumMod val="75000"/>
                              <a:lumOff val="25000"/>
                            </a:schemeClr>
                          </a:solidFill>
                        </a:rPr>
                        <a:t>阶段结合</a:t>
                      </a:r>
                    </a:p>
                  </a:txBody>
                  <a:tcPr/>
                </a:tc>
                <a:tc>
                  <a:txBody>
                    <a:bodyPr/>
                    <a:lstStyle/>
                    <a:p>
                      <a:pPr marL="285750" indent="-285750">
                        <a:lnSpc>
                          <a:spcPct val="150000"/>
                        </a:lnSpc>
                        <a:buFont typeface="Wingdings" panose="05000000000000000000" pitchFamily="2" charset="2"/>
                        <a:buChar char="l"/>
                      </a:pPr>
                      <a:r>
                        <a:rPr lang="zh-CN" altLang="en-US" sz="1400" b="1" dirty="0">
                          <a:solidFill>
                            <a:schemeClr val="tx1">
                              <a:lumMod val="75000"/>
                              <a:lumOff val="25000"/>
                            </a:schemeClr>
                          </a:solidFill>
                        </a:rPr>
                        <a:t>停机时间很短</a:t>
                      </a:r>
                      <a:endParaRPr lang="en-US" altLang="zh-CN" sz="1400" b="1" dirty="0">
                        <a:solidFill>
                          <a:schemeClr val="tx1">
                            <a:lumMod val="75000"/>
                            <a:lumOff val="25000"/>
                          </a:schemeClr>
                        </a:solidFill>
                      </a:endParaRPr>
                    </a:p>
                    <a:p>
                      <a:pPr marL="285750" indent="-285750">
                        <a:lnSpc>
                          <a:spcPct val="150000"/>
                        </a:lnSpc>
                        <a:buFont typeface="Wingdings" panose="05000000000000000000" pitchFamily="2" charset="2"/>
                        <a:buChar char="l"/>
                      </a:pPr>
                      <a:r>
                        <a:rPr lang="zh-CN" altLang="en-US" sz="1400" b="1" dirty="0">
                          <a:solidFill>
                            <a:schemeClr val="tx1">
                              <a:lumMod val="75000"/>
                              <a:lumOff val="25000"/>
                            </a:schemeClr>
                          </a:solidFill>
                        </a:rPr>
                        <a:t>总迁移时间很长</a:t>
                      </a:r>
                      <a:endParaRPr lang="en-US" altLang="zh-CN" sz="1400" b="1" dirty="0">
                        <a:solidFill>
                          <a:schemeClr val="tx1">
                            <a:lumMod val="75000"/>
                            <a:lumOff val="25000"/>
                          </a:schemeClr>
                        </a:solidFill>
                      </a:endParaRPr>
                    </a:p>
                    <a:p>
                      <a:pPr marL="285750" indent="-285750">
                        <a:lnSpc>
                          <a:spcPct val="150000"/>
                        </a:lnSpc>
                        <a:buFont typeface="Wingdings" panose="05000000000000000000" pitchFamily="2" charset="2"/>
                        <a:buChar char="l"/>
                      </a:pPr>
                      <a:r>
                        <a:rPr lang="en-US" altLang="zh-CN" sz="1400" b="1" dirty="0">
                          <a:solidFill>
                            <a:schemeClr val="tx1">
                              <a:lumMod val="75000"/>
                              <a:lumOff val="25000"/>
                            </a:schemeClr>
                          </a:solidFill>
                        </a:rPr>
                        <a:t>Pull</a:t>
                      </a:r>
                      <a:r>
                        <a:rPr lang="zh-CN" altLang="en-US" sz="1400" b="1" dirty="0">
                          <a:solidFill>
                            <a:schemeClr val="tx1">
                              <a:lumMod val="75000"/>
                              <a:lumOff val="25000"/>
                            </a:schemeClr>
                          </a:solidFill>
                        </a:rPr>
                        <a:t>阶段复制造成的性能下降</a:t>
                      </a:r>
                    </a:p>
                  </a:txBody>
                  <a:tcPr/>
                </a:tc>
                <a:extLst>
                  <a:ext uri="{0D108BD9-81ED-4DB2-BD59-A6C34878D82A}">
                    <a16:rowId xmlns:a16="http://schemas.microsoft.com/office/drawing/2014/main" val="10002"/>
                  </a:ext>
                </a:extLst>
              </a:tr>
              <a:tr h="1043105">
                <a:tc>
                  <a:txBody>
                    <a:bodyPr/>
                    <a:lstStyle/>
                    <a:p>
                      <a:pPr algn="ctr">
                        <a:lnSpc>
                          <a:spcPct val="150000"/>
                        </a:lnSpc>
                      </a:pPr>
                      <a:r>
                        <a:rPr lang="en-US" altLang="zh-CN" sz="1400" b="1" dirty="0">
                          <a:solidFill>
                            <a:schemeClr val="tx1">
                              <a:lumMod val="75000"/>
                              <a:lumOff val="25000"/>
                            </a:schemeClr>
                          </a:solidFill>
                        </a:rPr>
                        <a:t>Push</a:t>
                      </a:r>
                      <a:r>
                        <a:rPr lang="zh-CN" altLang="en-US" sz="1400" b="1" dirty="0">
                          <a:solidFill>
                            <a:schemeClr val="tx1">
                              <a:lumMod val="75000"/>
                              <a:lumOff val="25000"/>
                            </a:schemeClr>
                          </a:solidFill>
                        </a:rPr>
                        <a:t>和</a:t>
                      </a:r>
                      <a:r>
                        <a:rPr lang="en-US" altLang="zh-CN" sz="1400" b="1" dirty="0">
                          <a:solidFill>
                            <a:schemeClr val="tx1">
                              <a:lumMod val="75000"/>
                              <a:lumOff val="25000"/>
                            </a:schemeClr>
                          </a:solidFill>
                        </a:rPr>
                        <a:t>Stop-and-Copy</a:t>
                      </a:r>
                      <a:r>
                        <a:rPr lang="zh-CN" altLang="en-US" sz="1400" b="1" dirty="0">
                          <a:solidFill>
                            <a:schemeClr val="tx1">
                              <a:lumMod val="75000"/>
                              <a:lumOff val="25000"/>
                            </a:schemeClr>
                          </a:solidFill>
                        </a:rPr>
                        <a:t>阶段结合</a:t>
                      </a:r>
                    </a:p>
                  </a:txBody>
                  <a:tcPr/>
                </a:tc>
                <a:tc>
                  <a:txBody>
                    <a:bodyPr/>
                    <a:lstStyle/>
                    <a:p>
                      <a:pPr marL="285750" indent="-285750">
                        <a:lnSpc>
                          <a:spcPct val="150000"/>
                        </a:lnSpc>
                        <a:buFont typeface="Wingdings" panose="05000000000000000000" pitchFamily="2" charset="2"/>
                        <a:buChar char="l"/>
                      </a:pPr>
                      <a:r>
                        <a:rPr lang="zh-CN" altLang="en-US" sz="1400" b="1" dirty="0">
                          <a:solidFill>
                            <a:schemeClr val="tx1">
                              <a:lumMod val="75000"/>
                              <a:lumOff val="25000"/>
                            </a:schemeClr>
                          </a:solidFill>
                        </a:rPr>
                        <a:t>平衡了停机时间和总迁移时间之间的矛盾</a:t>
                      </a:r>
                      <a:endParaRPr lang="en-US" altLang="zh-CN" sz="1400" b="1" dirty="0">
                        <a:solidFill>
                          <a:schemeClr val="tx1">
                            <a:lumMod val="75000"/>
                            <a:lumOff val="25000"/>
                          </a:schemeClr>
                        </a:solidFill>
                      </a:endParaRPr>
                    </a:p>
                    <a:p>
                      <a:pPr marL="285750" indent="-285750">
                        <a:lnSpc>
                          <a:spcPct val="150000"/>
                        </a:lnSpc>
                        <a:buFont typeface="Wingdings" panose="05000000000000000000" pitchFamily="2" charset="2"/>
                        <a:buChar char="l"/>
                      </a:pPr>
                      <a:r>
                        <a:rPr lang="zh-CN" altLang="en-US" sz="1400" b="1" dirty="0">
                          <a:solidFill>
                            <a:schemeClr val="tx1">
                              <a:lumMod val="75000"/>
                              <a:lumOff val="25000"/>
                            </a:schemeClr>
                          </a:solidFill>
                        </a:rPr>
                        <a:t>需要有一种算法能够</a:t>
                      </a:r>
                      <a:r>
                        <a:rPr lang="zh-CN" altLang="en-US" sz="1400" b="1" dirty="0">
                          <a:solidFill>
                            <a:srgbClr val="FF6699"/>
                          </a:solidFill>
                        </a:rPr>
                        <a:t>测定工作集，以避免反复重传</a:t>
                      </a:r>
                      <a:endParaRPr lang="en-US" altLang="zh-CN" sz="1400" b="1" dirty="0">
                        <a:solidFill>
                          <a:srgbClr val="FF6699"/>
                        </a:solidFill>
                      </a:endParaRPr>
                    </a:p>
                    <a:p>
                      <a:pPr marL="285750" indent="-285750">
                        <a:lnSpc>
                          <a:spcPct val="150000"/>
                        </a:lnSpc>
                        <a:buFont typeface="Wingdings" panose="05000000000000000000" pitchFamily="2" charset="2"/>
                        <a:buChar char="l"/>
                      </a:pPr>
                      <a:r>
                        <a:rPr lang="zh-CN" altLang="en-US" sz="1400" b="1" dirty="0">
                          <a:solidFill>
                            <a:schemeClr val="tx1">
                              <a:lumMod val="75000"/>
                              <a:lumOff val="25000"/>
                            </a:schemeClr>
                          </a:solidFill>
                        </a:rPr>
                        <a:t>可能会占用大量的网络带宽，对其他服务造成影响</a:t>
                      </a:r>
                    </a:p>
                  </a:txBody>
                  <a:tcPr/>
                </a:tc>
                <a:extLst>
                  <a:ext uri="{0D108BD9-81ED-4DB2-BD59-A6C34878D82A}">
                    <a16:rowId xmlns:a16="http://schemas.microsoft.com/office/drawing/2014/main" val="10003"/>
                  </a:ext>
                </a:extLst>
              </a:tr>
            </a:tbl>
          </a:graphicData>
        </a:graphic>
      </p:graphicFrame>
      <p:sp>
        <p:nvSpPr>
          <p:cNvPr id="5" name="灯片编号占位符 4"/>
          <p:cNvSpPr>
            <a:spLocks noGrp="1"/>
          </p:cNvSpPr>
          <p:nvPr>
            <p:ph type="sldNum" sz="quarter" idx="12"/>
          </p:nvPr>
        </p:nvSpPr>
        <p:spPr/>
        <p:txBody>
          <a:bodyPr/>
          <a:lstStyle/>
          <a:p>
            <a:fld id="{02AE1E35-F495-4665-8CB0-CDD28443F6EA}" type="slidenum">
              <a:rPr lang="zh-CN" altLang="en-US" smtClean="0"/>
              <a:t>28</a:t>
            </a:fld>
            <a:endParaRPr lang="zh-CN" altLang="en-US"/>
          </a:p>
        </p:txBody>
      </p:sp>
    </p:spTree>
    <p:extLst>
      <p:ext uri="{BB962C8B-B14F-4D97-AF65-F5344CB8AC3E}">
        <p14:creationId xmlns:p14="http://schemas.microsoft.com/office/powerpoint/2010/main" val="20218082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迁移内容（</a:t>
            </a:r>
            <a:r>
              <a:rPr lang="en-US" altLang="zh-CN" dirty="0"/>
              <a:t>2</a:t>
            </a:r>
            <a:r>
              <a:rPr lang="zh-CN" altLang="en-US" dirty="0"/>
              <a:t>）</a:t>
            </a:r>
          </a:p>
        </p:txBody>
      </p:sp>
      <p:sp>
        <p:nvSpPr>
          <p:cNvPr id="3" name="内容占位符 2"/>
          <p:cNvSpPr>
            <a:spLocks noGrp="1"/>
          </p:cNvSpPr>
          <p:nvPr>
            <p:ph idx="1"/>
          </p:nvPr>
        </p:nvSpPr>
        <p:spPr/>
        <p:txBody>
          <a:bodyPr/>
          <a:lstStyle/>
          <a:p>
            <a:r>
              <a:rPr lang="zh-CN" altLang="en-US" dirty="0"/>
              <a:t>网络资源的迁移</a:t>
            </a:r>
            <a:endParaRPr lang="en-US" altLang="zh-CN" dirty="0"/>
          </a:p>
          <a:p>
            <a:pPr lvl="1"/>
            <a:r>
              <a:rPr lang="zh-CN" altLang="en-US" dirty="0"/>
              <a:t>虚拟机这种系统级别的封装方式意味着迁移时</a:t>
            </a:r>
            <a:r>
              <a:rPr lang="en-US" altLang="zh-CN" dirty="0"/>
              <a:t>VM</a:t>
            </a:r>
            <a:r>
              <a:rPr lang="zh-CN" altLang="en-US" dirty="0"/>
              <a:t>的所有网络设备，包括协议状态（如</a:t>
            </a:r>
            <a:r>
              <a:rPr lang="en-US" altLang="zh-CN" dirty="0"/>
              <a:t>TCP</a:t>
            </a:r>
            <a:r>
              <a:rPr lang="zh-CN" altLang="en-US" dirty="0"/>
              <a:t>连接状态）以及</a:t>
            </a:r>
            <a:r>
              <a:rPr lang="en-US" altLang="zh-CN" dirty="0"/>
              <a:t>IP</a:t>
            </a:r>
            <a:r>
              <a:rPr lang="zh-CN" altLang="en-US" dirty="0"/>
              <a:t>地址都要随之一起迁移。</a:t>
            </a:r>
          </a:p>
          <a:p>
            <a:pPr lvl="1"/>
            <a:r>
              <a:rPr lang="zh-CN" altLang="en-US" dirty="0"/>
              <a:t>在局域网内，可以通过发送</a:t>
            </a:r>
            <a:r>
              <a:rPr lang="en-US" altLang="zh-CN" dirty="0"/>
              <a:t>ARP</a:t>
            </a:r>
            <a:r>
              <a:rPr lang="zh-CN" altLang="en-US" dirty="0"/>
              <a:t>重定向包，将</a:t>
            </a:r>
            <a:r>
              <a:rPr lang="en-US" altLang="zh-CN" dirty="0"/>
              <a:t>VM</a:t>
            </a:r>
            <a:r>
              <a:rPr lang="zh-CN" altLang="en-US" dirty="0"/>
              <a:t>的</a:t>
            </a:r>
            <a:r>
              <a:rPr lang="en-US" altLang="zh-CN" dirty="0"/>
              <a:t>IP</a:t>
            </a:r>
            <a:r>
              <a:rPr lang="zh-CN" altLang="en-US" dirty="0"/>
              <a:t>地址与目的机器的</a:t>
            </a:r>
            <a:r>
              <a:rPr lang="en-US" altLang="zh-CN" dirty="0"/>
              <a:t>MAC</a:t>
            </a:r>
            <a:r>
              <a:rPr lang="zh-CN" altLang="en-US" dirty="0"/>
              <a:t>地址相绑定，之后的所有包就可以发送到目的机器上。</a:t>
            </a:r>
          </a:p>
          <a:p>
            <a:endParaRPr lang="en-US" altLang="zh-CN" dirty="0"/>
          </a:p>
          <a:p>
            <a:r>
              <a:rPr lang="zh-CN" altLang="en-US" dirty="0"/>
              <a:t>存储设备迁移</a:t>
            </a:r>
            <a:endParaRPr lang="en-US" altLang="zh-CN" dirty="0"/>
          </a:p>
          <a:p>
            <a:pPr lvl="1"/>
            <a:r>
              <a:rPr lang="zh-CN" altLang="en-US" dirty="0"/>
              <a:t>迁移存储设备的最大障碍在于需要占用大量时间和网络带宽，通常的解决办法是以共享的方式共享数据和文件系统，而非真正迁移。</a:t>
            </a:r>
          </a:p>
          <a:p>
            <a:pPr lvl="1"/>
            <a:r>
              <a:rPr lang="zh-CN" altLang="en-US" dirty="0"/>
              <a:t>目前大多数集群使用</a:t>
            </a:r>
            <a:r>
              <a:rPr lang="en-US" altLang="zh-CN" dirty="0"/>
              <a:t>NAS</a:t>
            </a:r>
            <a:r>
              <a:rPr lang="zh-CN" altLang="en-US" dirty="0"/>
              <a:t>（</a:t>
            </a:r>
            <a:r>
              <a:rPr lang="en-US" altLang="zh-CN" dirty="0"/>
              <a:t>Network Attached Storage</a:t>
            </a:r>
            <a:r>
              <a:rPr lang="zh-CN" altLang="en-US" dirty="0"/>
              <a:t>，网络连接存储）作为存储设备共享数据。</a:t>
            </a:r>
          </a:p>
          <a:p>
            <a:endParaRPr lang="zh-CN" altLang="en-US" dirty="0"/>
          </a:p>
        </p:txBody>
      </p:sp>
      <p:sp>
        <p:nvSpPr>
          <p:cNvPr id="4" name="灯片编号占位符 3"/>
          <p:cNvSpPr>
            <a:spLocks noGrp="1"/>
          </p:cNvSpPr>
          <p:nvPr>
            <p:ph type="sldNum" sz="quarter" idx="12"/>
          </p:nvPr>
        </p:nvSpPr>
        <p:spPr/>
        <p:txBody>
          <a:bodyPr/>
          <a:lstStyle/>
          <a:p>
            <a:fld id="{02AE1E35-F495-4665-8CB0-CDD28443F6EA}" type="slidenum">
              <a:rPr lang="zh-CN" altLang="en-US" smtClean="0"/>
              <a:t>29</a:t>
            </a:fld>
            <a:endParaRPr lang="zh-CN" altLang="en-US"/>
          </a:p>
        </p:txBody>
      </p:sp>
    </p:spTree>
    <p:extLst>
      <p:ext uri="{BB962C8B-B14F-4D97-AF65-F5344CB8AC3E}">
        <p14:creationId xmlns:p14="http://schemas.microsoft.com/office/powerpoint/2010/main" val="2466049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361950" y="4809136"/>
            <a:ext cx="8360020" cy="1191614"/>
          </a:xfrm>
          <a:prstGeom prst="rect">
            <a:avLst/>
          </a:prstGeom>
          <a:noFill/>
          <a:ln w="28575">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420454" y="287306"/>
            <a:ext cx="8301515" cy="649110"/>
          </a:xfrm>
        </p:spPr>
        <p:txBody>
          <a:bodyPr/>
          <a:lstStyle/>
          <a:p>
            <a:r>
              <a:rPr lang="zh-CN" altLang="en-US" dirty="0"/>
              <a:t>从物理资源到虚拟资源</a:t>
            </a:r>
          </a:p>
        </p:txBody>
      </p:sp>
      <p:sp>
        <p:nvSpPr>
          <p:cNvPr id="3" name="内容占位符 2"/>
          <p:cNvSpPr>
            <a:spLocks noGrp="1"/>
          </p:cNvSpPr>
          <p:nvPr>
            <p:ph idx="1"/>
          </p:nvPr>
        </p:nvSpPr>
        <p:spPr/>
        <p:txBody>
          <a:bodyPr/>
          <a:lstStyle/>
          <a:p>
            <a:r>
              <a:rPr lang="zh-CN" altLang="en-US" dirty="0"/>
              <a:t>虚拟化技术伴随着计算机的出现而产生并发展，是对计算机资源的抽象</a:t>
            </a:r>
            <a:endParaRPr lang="en-US" altLang="zh-CN" dirty="0"/>
          </a:p>
          <a:p>
            <a:r>
              <a:rPr lang="zh-CN" altLang="en-US" dirty="0"/>
              <a:t>在云计算提出后，成为了实现云计算的关键技术</a:t>
            </a:r>
          </a:p>
        </p:txBody>
      </p:sp>
      <p:grpSp>
        <p:nvGrpSpPr>
          <p:cNvPr id="4" name="组合 3"/>
          <p:cNvGrpSpPr/>
          <p:nvPr/>
        </p:nvGrpSpPr>
        <p:grpSpPr>
          <a:xfrm>
            <a:off x="742840" y="2100579"/>
            <a:ext cx="7656745" cy="3843193"/>
            <a:chOff x="509587" y="769257"/>
            <a:chExt cx="11172825" cy="5696835"/>
          </a:xfrm>
        </p:grpSpPr>
        <p:sp>
          <p:nvSpPr>
            <p:cNvPr id="5" name="圆角矩形 4"/>
            <p:cNvSpPr/>
            <p:nvPr/>
          </p:nvSpPr>
          <p:spPr>
            <a:xfrm>
              <a:off x="509587" y="769257"/>
              <a:ext cx="11172825" cy="1433289"/>
            </a:xfrm>
            <a:prstGeom prst="roundRect">
              <a:avLst>
                <a:gd name="adj" fmla="val 9925"/>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6" name="圆角矩形 5"/>
            <p:cNvSpPr/>
            <p:nvPr/>
          </p:nvSpPr>
          <p:spPr>
            <a:xfrm>
              <a:off x="509587" y="2335896"/>
              <a:ext cx="11172825" cy="2401242"/>
            </a:xfrm>
            <a:prstGeom prst="roundRect">
              <a:avLst>
                <a:gd name="adj" fmla="val 9925"/>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7" name="圆角矩形 6"/>
            <p:cNvSpPr/>
            <p:nvPr/>
          </p:nvSpPr>
          <p:spPr>
            <a:xfrm>
              <a:off x="509587" y="4862807"/>
              <a:ext cx="11172825" cy="738185"/>
            </a:xfrm>
            <a:prstGeom prst="roundRect">
              <a:avLst>
                <a:gd name="adj" fmla="val 20248"/>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8" name="圆角矩形 7"/>
            <p:cNvSpPr/>
            <p:nvPr/>
          </p:nvSpPr>
          <p:spPr>
            <a:xfrm>
              <a:off x="509587" y="5741877"/>
              <a:ext cx="11172825" cy="724215"/>
            </a:xfrm>
            <a:prstGeom prst="roundRect">
              <a:avLst>
                <a:gd name="adj" fmla="val 9925"/>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9" name="圆角矩形 8"/>
            <p:cNvSpPr/>
            <p:nvPr/>
          </p:nvSpPr>
          <p:spPr>
            <a:xfrm>
              <a:off x="661988" y="1486327"/>
              <a:ext cx="2025198"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服务接口</a:t>
              </a:r>
            </a:p>
          </p:txBody>
        </p:sp>
        <p:sp>
          <p:nvSpPr>
            <p:cNvPr id="10" name="圆角矩形 9"/>
            <p:cNvSpPr/>
            <p:nvPr/>
          </p:nvSpPr>
          <p:spPr>
            <a:xfrm>
              <a:off x="2839586" y="1479896"/>
              <a:ext cx="2056945"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服务注册</a:t>
              </a:r>
            </a:p>
          </p:txBody>
        </p:sp>
        <p:sp>
          <p:nvSpPr>
            <p:cNvPr id="11" name="圆角矩形 10"/>
            <p:cNvSpPr/>
            <p:nvPr/>
          </p:nvSpPr>
          <p:spPr>
            <a:xfrm>
              <a:off x="5048931" y="1486327"/>
              <a:ext cx="2066925"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服务查找</a:t>
              </a:r>
            </a:p>
          </p:txBody>
        </p:sp>
        <p:sp>
          <p:nvSpPr>
            <p:cNvPr id="12" name="圆角矩形 11"/>
            <p:cNvSpPr/>
            <p:nvPr/>
          </p:nvSpPr>
          <p:spPr>
            <a:xfrm>
              <a:off x="7268256" y="1486327"/>
              <a:ext cx="2066925"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服务访问</a:t>
              </a:r>
            </a:p>
          </p:txBody>
        </p:sp>
        <p:sp>
          <p:nvSpPr>
            <p:cNvPr id="13" name="圆角矩形 12"/>
            <p:cNvSpPr/>
            <p:nvPr/>
          </p:nvSpPr>
          <p:spPr>
            <a:xfrm>
              <a:off x="9487581" y="1486327"/>
              <a:ext cx="2056946"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服务工作流</a:t>
              </a:r>
            </a:p>
          </p:txBody>
        </p:sp>
        <p:sp>
          <p:nvSpPr>
            <p:cNvPr id="14" name="文本框 13"/>
            <p:cNvSpPr txBox="1"/>
            <p:nvPr/>
          </p:nvSpPr>
          <p:spPr>
            <a:xfrm>
              <a:off x="5208371" y="903189"/>
              <a:ext cx="1674250" cy="501845"/>
            </a:xfrm>
            <a:prstGeom prst="rect">
              <a:avLst/>
            </a:prstGeom>
            <a:noFill/>
          </p:spPr>
          <p:txBody>
            <a:bodyPr wrap="none" rtlCol="0">
              <a:spAutoFit/>
            </a:bodyPr>
            <a:lstStyle/>
            <a:p>
              <a:r>
                <a:rPr lang="en-US" altLang="zh-CN" sz="1600" dirty="0">
                  <a:solidFill>
                    <a:prstClr val="black">
                      <a:lumMod val="75000"/>
                      <a:lumOff val="25000"/>
                    </a:prstClr>
                  </a:solidFill>
                </a:rPr>
                <a:t>SOA</a:t>
              </a:r>
              <a:r>
                <a:rPr lang="zh-CN" altLang="en-US" sz="1600" dirty="0">
                  <a:solidFill>
                    <a:prstClr val="black">
                      <a:lumMod val="75000"/>
                      <a:lumOff val="25000"/>
                    </a:prstClr>
                  </a:solidFill>
                </a:rPr>
                <a:t>构建层</a:t>
              </a:r>
            </a:p>
          </p:txBody>
        </p:sp>
        <p:sp>
          <p:nvSpPr>
            <p:cNvPr id="15" name="文本框 14"/>
            <p:cNvSpPr txBox="1"/>
            <p:nvPr/>
          </p:nvSpPr>
          <p:spPr>
            <a:xfrm>
              <a:off x="5091111" y="2371739"/>
              <a:ext cx="2065913" cy="501845"/>
            </a:xfrm>
            <a:prstGeom prst="rect">
              <a:avLst/>
            </a:prstGeom>
            <a:noFill/>
          </p:spPr>
          <p:txBody>
            <a:bodyPr wrap="none" rtlCol="0">
              <a:spAutoFit/>
            </a:bodyPr>
            <a:lstStyle/>
            <a:p>
              <a:r>
                <a:rPr lang="zh-CN" altLang="en-US" sz="1600" dirty="0">
                  <a:solidFill>
                    <a:prstClr val="black">
                      <a:lumMod val="75000"/>
                      <a:lumOff val="25000"/>
                    </a:prstClr>
                  </a:solidFill>
                </a:rPr>
                <a:t>管理中间件层</a:t>
              </a:r>
            </a:p>
          </p:txBody>
        </p:sp>
        <p:sp>
          <p:nvSpPr>
            <p:cNvPr id="16" name="圆角矩形 15"/>
            <p:cNvSpPr/>
            <p:nvPr/>
          </p:nvSpPr>
          <p:spPr>
            <a:xfrm>
              <a:off x="661988" y="2866797"/>
              <a:ext cx="8343647" cy="540544"/>
            </a:xfrm>
            <a:prstGeom prst="roundRect">
              <a:avLst>
                <a:gd name="adj" fmla="val 9925"/>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17" name="圆角矩形 16"/>
            <p:cNvSpPr/>
            <p:nvPr/>
          </p:nvSpPr>
          <p:spPr>
            <a:xfrm>
              <a:off x="3902755" y="2917597"/>
              <a:ext cx="1783254"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用户环境配置</a:t>
              </a:r>
            </a:p>
          </p:txBody>
        </p:sp>
        <p:sp>
          <p:nvSpPr>
            <p:cNvPr id="18" name="圆角矩形 17"/>
            <p:cNvSpPr/>
            <p:nvPr/>
          </p:nvSpPr>
          <p:spPr>
            <a:xfrm>
              <a:off x="2103522" y="4921682"/>
              <a:ext cx="1847850"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计算资源池</a:t>
              </a:r>
            </a:p>
          </p:txBody>
        </p:sp>
        <p:sp>
          <p:nvSpPr>
            <p:cNvPr id="19" name="圆角矩形 18"/>
            <p:cNvSpPr/>
            <p:nvPr/>
          </p:nvSpPr>
          <p:spPr>
            <a:xfrm>
              <a:off x="4017947" y="4921682"/>
              <a:ext cx="1847850"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存储资源池</a:t>
              </a:r>
            </a:p>
          </p:txBody>
        </p:sp>
        <p:sp>
          <p:nvSpPr>
            <p:cNvPr id="20" name="圆角矩形 19"/>
            <p:cNvSpPr/>
            <p:nvPr/>
          </p:nvSpPr>
          <p:spPr>
            <a:xfrm>
              <a:off x="5916224" y="4921682"/>
              <a:ext cx="1847850"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网络资源池</a:t>
              </a:r>
            </a:p>
          </p:txBody>
        </p:sp>
        <p:sp>
          <p:nvSpPr>
            <p:cNvPr id="21" name="圆角矩形 20"/>
            <p:cNvSpPr/>
            <p:nvPr/>
          </p:nvSpPr>
          <p:spPr>
            <a:xfrm>
              <a:off x="7830649" y="4921682"/>
              <a:ext cx="1836578"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数据资源池</a:t>
              </a:r>
            </a:p>
          </p:txBody>
        </p:sp>
        <p:sp>
          <p:nvSpPr>
            <p:cNvPr id="22" name="圆角矩形 21"/>
            <p:cNvSpPr/>
            <p:nvPr/>
          </p:nvSpPr>
          <p:spPr>
            <a:xfrm>
              <a:off x="9733802" y="4921682"/>
              <a:ext cx="1836578"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软件资源池</a:t>
              </a:r>
            </a:p>
          </p:txBody>
        </p:sp>
        <p:sp>
          <p:nvSpPr>
            <p:cNvPr id="23" name="圆角矩形 22"/>
            <p:cNvSpPr/>
            <p:nvPr/>
          </p:nvSpPr>
          <p:spPr>
            <a:xfrm>
              <a:off x="2337084" y="5799242"/>
              <a:ext cx="1565671"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计算机</a:t>
              </a:r>
            </a:p>
          </p:txBody>
        </p:sp>
        <p:sp>
          <p:nvSpPr>
            <p:cNvPr id="24" name="圆角矩形 23"/>
            <p:cNvSpPr/>
            <p:nvPr/>
          </p:nvSpPr>
          <p:spPr>
            <a:xfrm>
              <a:off x="4066479" y="5799242"/>
              <a:ext cx="1750787"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存储器</a:t>
              </a:r>
            </a:p>
          </p:txBody>
        </p:sp>
        <p:sp>
          <p:nvSpPr>
            <p:cNvPr id="25" name="圆角矩形 24"/>
            <p:cNvSpPr/>
            <p:nvPr/>
          </p:nvSpPr>
          <p:spPr>
            <a:xfrm>
              <a:off x="5980990" y="5799242"/>
              <a:ext cx="2052407"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网络设施</a:t>
              </a:r>
            </a:p>
          </p:txBody>
        </p:sp>
        <p:sp>
          <p:nvSpPr>
            <p:cNvPr id="26" name="圆角矩形 25"/>
            <p:cNvSpPr/>
            <p:nvPr/>
          </p:nvSpPr>
          <p:spPr>
            <a:xfrm>
              <a:off x="8196667" y="5799242"/>
              <a:ext cx="1637391"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数据库</a:t>
              </a:r>
            </a:p>
          </p:txBody>
        </p:sp>
        <p:sp>
          <p:nvSpPr>
            <p:cNvPr id="27" name="圆角矩形 26"/>
            <p:cNvSpPr/>
            <p:nvPr/>
          </p:nvSpPr>
          <p:spPr>
            <a:xfrm>
              <a:off x="9997328" y="5799242"/>
              <a:ext cx="1573051" cy="590550"/>
            </a:xfrm>
            <a:prstGeom prst="roundRect">
              <a:avLst/>
            </a:prstGeom>
            <a:solidFill>
              <a:srgbClr val="7AB85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rPr>
                <a:t>软件</a:t>
              </a:r>
            </a:p>
          </p:txBody>
        </p:sp>
        <p:sp>
          <p:nvSpPr>
            <p:cNvPr id="28" name="圆角矩形 27"/>
            <p:cNvSpPr/>
            <p:nvPr/>
          </p:nvSpPr>
          <p:spPr>
            <a:xfrm>
              <a:off x="661988" y="3488972"/>
              <a:ext cx="8343647" cy="540544"/>
            </a:xfrm>
            <a:prstGeom prst="roundRect">
              <a:avLst>
                <a:gd name="adj" fmla="val 9925"/>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29" name="圆角矩形 28"/>
            <p:cNvSpPr/>
            <p:nvPr/>
          </p:nvSpPr>
          <p:spPr>
            <a:xfrm>
              <a:off x="661988" y="4113064"/>
              <a:ext cx="8343647" cy="540544"/>
            </a:xfrm>
            <a:prstGeom prst="roundRect">
              <a:avLst>
                <a:gd name="adj" fmla="val 9925"/>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30" name="文本框 29"/>
            <p:cNvSpPr txBox="1"/>
            <p:nvPr/>
          </p:nvSpPr>
          <p:spPr>
            <a:xfrm>
              <a:off x="561563" y="5001067"/>
              <a:ext cx="1467098" cy="501845"/>
            </a:xfrm>
            <a:prstGeom prst="rect">
              <a:avLst/>
            </a:prstGeom>
            <a:noFill/>
          </p:spPr>
          <p:txBody>
            <a:bodyPr wrap="none" rtlCol="0">
              <a:spAutoFit/>
            </a:bodyPr>
            <a:lstStyle/>
            <a:p>
              <a:r>
                <a:rPr lang="zh-CN" altLang="en-US" sz="1600" dirty="0">
                  <a:solidFill>
                    <a:prstClr val="black">
                      <a:lumMod val="75000"/>
                      <a:lumOff val="25000"/>
                    </a:prstClr>
                  </a:solidFill>
                </a:rPr>
                <a:t>资源池层</a:t>
              </a:r>
            </a:p>
          </p:txBody>
        </p:sp>
        <p:sp>
          <p:nvSpPr>
            <p:cNvPr id="31" name="文本框 30"/>
            <p:cNvSpPr txBox="1"/>
            <p:nvPr/>
          </p:nvSpPr>
          <p:spPr>
            <a:xfrm>
              <a:off x="561563" y="5901530"/>
              <a:ext cx="1766506" cy="501845"/>
            </a:xfrm>
            <a:prstGeom prst="rect">
              <a:avLst/>
            </a:prstGeom>
            <a:noFill/>
          </p:spPr>
          <p:txBody>
            <a:bodyPr wrap="none" rtlCol="0">
              <a:spAutoFit/>
            </a:bodyPr>
            <a:lstStyle/>
            <a:p>
              <a:r>
                <a:rPr lang="zh-CN" altLang="en-US" sz="1600" dirty="0">
                  <a:solidFill>
                    <a:prstClr val="black">
                      <a:lumMod val="75000"/>
                      <a:lumOff val="25000"/>
                    </a:prstClr>
                  </a:solidFill>
                </a:rPr>
                <a:t>物理资源层</a:t>
              </a:r>
            </a:p>
          </p:txBody>
        </p:sp>
        <p:sp>
          <p:nvSpPr>
            <p:cNvPr id="32" name="圆角矩形 31"/>
            <p:cNvSpPr/>
            <p:nvPr/>
          </p:nvSpPr>
          <p:spPr>
            <a:xfrm>
              <a:off x="2122924" y="2913185"/>
              <a:ext cx="1691750"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账号管理</a:t>
              </a:r>
            </a:p>
          </p:txBody>
        </p:sp>
        <p:sp>
          <p:nvSpPr>
            <p:cNvPr id="33" name="文本框 32"/>
            <p:cNvSpPr txBox="1"/>
            <p:nvPr/>
          </p:nvSpPr>
          <p:spPr>
            <a:xfrm>
              <a:off x="613534" y="2906237"/>
              <a:ext cx="1467098" cy="501845"/>
            </a:xfrm>
            <a:prstGeom prst="rect">
              <a:avLst/>
            </a:prstGeom>
            <a:noFill/>
          </p:spPr>
          <p:txBody>
            <a:bodyPr wrap="none" rtlCol="0">
              <a:spAutoFit/>
            </a:bodyPr>
            <a:lstStyle/>
            <a:p>
              <a:r>
                <a:rPr lang="zh-CN" altLang="en-US" sz="1600" dirty="0">
                  <a:solidFill>
                    <a:prstClr val="black">
                      <a:lumMod val="75000"/>
                      <a:lumOff val="25000"/>
                    </a:prstClr>
                  </a:solidFill>
                </a:rPr>
                <a:t>用户管理</a:t>
              </a:r>
            </a:p>
          </p:txBody>
        </p:sp>
        <p:sp>
          <p:nvSpPr>
            <p:cNvPr id="34" name="文本框 33"/>
            <p:cNvSpPr txBox="1"/>
            <p:nvPr/>
          </p:nvSpPr>
          <p:spPr>
            <a:xfrm>
              <a:off x="613534" y="3545600"/>
              <a:ext cx="1467098" cy="501845"/>
            </a:xfrm>
            <a:prstGeom prst="rect">
              <a:avLst/>
            </a:prstGeom>
            <a:noFill/>
          </p:spPr>
          <p:txBody>
            <a:bodyPr wrap="none" rtlCol="0">
              <a:spAutoFit/>
            </a:bodyPr>
            <a:lstStyle/>
            <a:p>
              <a:r>
                <a:rPr lang="zh-CN" altLang="en-US" sz="1600" dirty="0">
                  <a:solidFill>
                    <a:prstClr val="black">
                      <a:lumMod val="75000"/>
                      <a:lumOff val="25000"/>
                    </a:prstClr>
                  </a:solidFill>
                </a:rPr>
                <a:t>任务管理</a:t>
              </a:r>
            </a:p>
          </p:txBody>
        </p:sp>
        <p:sp>
          <p:nvSpPr>
            <p:cNvPr id="35" name="文本框 34"/>
            <p:cNvSpPr txBox="1"/>
            <p:nvPr/>
          </p:nvSpPr>
          <p:spPr>
            <a:xfrm>
              <a:off x="613534" y="4155185"/>
              <a:ext cx="1467098" cy="501845"/>
            </a:xfrm>
            <a:prstGeom prst="rect">
              <a:avLst/>
            </a:prstGeom>
            <a:noFill/>
          </p:spPr>
          <p:txBody>
            <a:bodyPr wrap="none" rtlCol="0">
              <a:spAutoFit/>
            </a:bodyPr>
            <a:lstStyle/>
            <a:p>
              <a:r>
                <a:rPr lang="zh-CN" altLang="en-US" sz="1600" dirty="0">
                  <a:solidFill>
                    <a:prstClr val="black">
                      <a:lumMod val="75000"/>
                      <a:lumOff val="25000"/>
                    </a:prstClr>
                  </a:solidFill>
                </a:rPr>
                <a:t>资源管理</a:t>
              </a:r>
            </a:p>
          </p:txBody>
        </p:sp>
        <p:sp>
          <p:nvSpPr>
            <p:cNvPr id="36" name="圆角矩形 35"/>
            <p:cNvSpPr/>
            <p:nvPr/>
          </p:nvSpPr>
          <p:spPr>
            <a:xfrm>
              <a:off x="5774090" y="2921993"/>
              <a:ext cx="1685362"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用户交互管理</a:t>
              </a:r>
            </a:p>
          </p:txBody>
        </p:sp>
        <p:sp>
          <p:nvSpPr>
            <p:cNvPr id="37" name="圆角矩形 36"/>
            <p:cNvSpPr/>
            <p:nvPr/>
          </p:nvSpPr>
          <p:spPr>
            <a:xfrm>
              <a:off x="7591391" y="2919616"/>
              <a:ext cx="1318809"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使用计费</a:t>
              </a:r>
            </a:p>
          </p:txBody>
        </p:sp>
        <p:sp>
          <p:nvSpPr>
            <p:cNvPr id="38" name="圆角矩形 37"/>
            <p:cNvSpPr/>
            <p:nvPr/>
          </p:nvSpPr>
          <p:spPr>
            <a:xfrm>
              <a:off x="9143520" y="2866797"/>
              <a:ext cx="2401007" cy="1786811"/>
            </a:xfrm>
            <a:prstGeom prst="roundRect">
              <a:avLst>
                <a:gd name="adj" fmla="val 9925"/>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prstClr val="white"/>
                </a:solidFill>
              </a:endParaRPr>
            </a:p>
          </p:txBody>
        </p:sp>
        <p:sp>
          <p:nvSpPr>
            <p:cNvPr id="39" name="圆角矩形 38"/>
            <p:cNvSpPr/>
            <p:nvPr/>
          </p:nvSpPr>
          <p:spPr>
            <a:xfrm>
              <a:off x="9735958" y="2927699"/>
              <a:ext cx="1694042" cy="384403"/>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身份认证</a:t>
              </a:r>
            </a:p>
          </p:txBody>
        </p:sp>
        <p:sp>
          <p:nvSpPr>
            <p:cNvPr id="40" name="圆角矩形 39"/>
            <p:cNvSpPr/>
            <p:nvPr/>
          </p:nvSpPr>
          <p:spPr>
            <a:xfrm>
              <a:off x="9735958" y="3357672"/>
              <a:ext cx="1694042" cy="384403"/>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访问授权</a:t>
              </a:r>
            </a:p>
          </p:txBody>
        </p:sp>
        <p:sp>
          <p:nvSpPr>
            <p:cNvPr id="41" name="圆角矩形 40"/>
            <p:cNvSpPr/>
            <p:nvPr/>
          </p:nvSpPr>
          <p:spPr>
            <a:xfrm>
              <a:off x="9735958" y="3787645"/>
              <a:ext cx="1694042" cy="384403"/>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综合防护</a:t>
              </a:r>
            </a:p>
          </p:txBody>
        </p:sp>
        <p:sp>
          <p:nvSpPr>
            <p:cNvPr id="42" name="圆角矩形 41"/>
            <p:cNvSpPr/>
            <p:nvPr/>
          </p:nvSpPr>
          <p:spPr>
            <a:xfrm>
              <a:off x="9735958" y="4213967"/>
              <a:ext cx="1694042" cy="384403"/>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安全审计</a:t>
              </a:r>
            </a:p>
          </p:txBody>
        </p:sp>
        <p:sp>
          <p:nvSpPr>
            <p:cNvPr id="43" name="文本框 42"/>
            <p:cNvSpPr txBox="1"/>
            <p:nvPr/>
          </p:nvSpPr>
          <p:spPr>
            <a:xfrm>
              <a:off x="9241360" y="2957486"/>
              <a:ext cx="568874" cy="1596780"/>
            </a:xfrm>
            <a:prstGeom prst="rect">
              <a:avLst/>
            </a:prstGeom>
            <a:noFill/>
          </p:spPr>
          <p:txBody>
            <a:bodyPr wrap="none" rtlCol="0">
              <a:spAutoFit/>
            </a:bodyPr>
            <a:lstStyle/>
            <a:p>
              <a:r>
                <a:rPr lang="zh-CN" altLang="en-US" sz="1600" dirty="0">
                  <a:solidFill>
                    <a:prstClr val="black">
                      <a:lumMod val="75000"/>
                      <a:lumOff val="25000"/>
                    </a:prstClr>
                  </a:solidFill>
                </a:rPr>
                <a:t>安</a:t>
              </a:r>
              <a:endParaRPr lang="en-US" altLang="zh-CN" sz="1600" dirty="0">
                <a:solidFill>
                  <a:prstClr val="black">
                    <a:lumMod val="75000"/>
                    <a:lumOff val="25000"/>
                  </a:prstClr>
                </a:solidFill>
              </a:endParaRPr>
            </a:p>
            <a:p>
              <a:r>
                <a:rPr lang="zh-CN" altLang="en-US" sz="1600" dirty="0">
                  <a:solidFill>
                    <a:prstClr val="black">
                      <a:lumMod val="75000"/>
                      <a:lumOff val="25000"/>
                    </a:prstClr>
                  </a:solidFill>
                </a:rPr>
                <a:t>全</a:t>
              </a:r>
              <a:endParaRPr lang="en-US" altLang="zh-CN" sz="1600" dirty="0">
                <a:solidFill>
                  <a:prstClr val="black">
                    <a:lumMod val="75000"/>
                    <a:lumOff val="25000"/>
                  </a:prstClr>
                </a:solidFill>
              </a:endParaRPr>
            </a:p>
            <a:p>
              <a:r>
                <a:rPr lang="zh-CN" altLang="en-US" sz="1600" dirty="0">
                  <a:solidFill>
                    <a:prstClr val="black">
                      <a:lumMod val="75000"/>
                      <a:lumOff val="25000"/>
                    </a:prstClr>
                  </a:solidFill>
                </a:rPr>
                <a:t>管</a:t>
              </a:r>
              <a:endParaRPr lang="en-US" altLang="zh-CN" sz="1600" dirty="0">
                <a:solidFill>
                  <a:prstClr val="black">
                    <a:lumMod val="75000"/>
                    <a:lumOff val="25000"/>
                  </a:prstClr>
                </a:solidFill>
              </a:endParaRPr>
            </a:p>
            <a:p>
              <a:r>
                <a:rPr lang="zh-CN" altLang="en-US" sz="1600" dirty="0">
                  <a:solidFill>
                    <a:prstClr val="black">
                      <a:lumMod val="75000"/>
                      <a:lumOff val="25000"/>
                    </a:prstClr>
                  </a:solidFill>
                </a:rPr>
                <a:t>理</a:t>
              </a:r>
            </a:p>
          </p:txBody>
        </p:sp>
        <p:sp>
          <p:nvSpPr>
            <p:cNvPr id="44" name="圆角矩形 43"/>
            <p:cNvSpPr/>
            <p:nvPr/>
          </p:nvSpPr>
          <p:spPr>
            <a:xfrm>
              <a:off x="4630057" y="3545049"/>
              <a:ext cx="1370508"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任务调度</a:t>
              </a:r>
            </a:p>
          </p:txBody>
        </p:sp>
        <p:sp>
          <p:nvSpPr>
            <p:cNvPr id="45" name="圆角矩形 44"/>
            <p:cNvSpPr/>
            <p:nvPr/>
          </p:nvSpPr>
          <p:spPr>
            <a:xfrm>
              <a:off x="2122924" y="3540637"/>
              <a:ext cx="2411698"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映像部署和管理</a:t>
              </a:r>
            </a:p>
          </p:txBody>
        </p:sp>
        <p:sp>
          <p:nvSpPr>
            <p:cNvPr id="46" name="圆角矩形 45"/>
            <p:cNvSpPr/>
            <p:nvPr/>
          </p:nvSpPr>
          <p:spPr>
            <a:xfrm>
              <a:off x="6096000" y="3549445"/>
              <a:ext cx="1268019"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任务执行</a:t>
              </a:r>
            </a:p>
          </p:txBody>
        </p:sp>
        <p:sp>
          <p:nvSpPr>
            <p:cNvPr id="47" name="圆角矩形 46"/>
            <p:cNvSpPr/>
            <p:nvPr/>
          </p:nvSpPr>
          <p:spPr>
            <a:xfrm>
              <a:off x="7459453" y="3547068"/>
              <a:ext cx="1450748"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生命期管理</a:t>
              </a:r>
            </a:p>
          </p:txBody>
        </p:sp>
        <p:sp>
          <p:nvSpPr>
            <p:cNvPr id="48" name="圆角矩形 47"/>
            <p:cNvSpPr/>
            <p:nvPr/>
          </p:nvSpPr>
          <p:spPr>
            <a:xfrm>
              <a:off x="3963365" y="4175451"/>
              <a:ext cx="1685362"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故障检测</a:t>
              </a:r>
            </a:p>
          </p:txBody>
        </p:sp>
        <p:sp>
          <p:nvSpPr>
            <p:cNvPr id="49" name="圆角矩形 48"/>
            <p:cNvSpPr/>
            <p:nvPr/>
          </p:nvSpPr>
          <p:spPr>
            <a:xfrm>
              <a:off x="2122924" y="4171039"/>
              <a:ext cx="1691750"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负载均衡</a:t>
              </a:r>
            </a:p>
          </p:txBody>
        </p:sp>
        <p:sp>
          <p:nvSpPr>
            <p:cNvPr id="50" name="圆角矩形 49"/>
            <p:cNvSpPr/>
            <p:nvPr/>
          </p:nvSpPr>
          <p:spPr>
            <a:xfrm>
              <a:off x="5774090" y="4179847"/>
              <a:ext cx="1570835"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故障恢复</a:t>
              </a:r>
            </a:p>
          </p:txBody>
        </p:sp>
        <p:sp>
          <p:nvSpPr>
            <p:cNvPr id="51" name="圆角矩形 50"/>
            <p:cNvSpPr/>
            <p:nvPr/>
          </p:nvSpPr>
          <p:spPr>
            <a:xfrm>
              <a:off x="7459452" y="4177470"/>
              <a:ext cx="1450749" cy="455890"/>
            </a:xfrm>
            <a:prstGeom prst="roundRect">
              <a:avLst/>
            </a:prstGeom>
            <a:solidFill>
              <a:schemeClr val="tx1">
                <a:lumMod val="65000"/>
                <a:lumOff val="3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prstClr val="white"/>
                  </a:solidFill>
                </a:rPr>
                <a:t>监视统计</a:t>
              </a:r>
            </a:p>
          </p:txBody>
        </p:sp>
      </p:grpSp>
      <p:sp>
        <p:nvSpPr>
          <p:cNvPr id="53" name="灯片编号占位符 52"/>
          <p:cNvSpPr>
            <a:spLocks noGrp="1"/>
          </p:cNvSpPr>
          <p:nvPr>
            <p:ph type="sldNum" sz="quarter" idx="12"/>
          </p:nvPr>
        </p:nvSpPr>
        <p:spPr/>
        <p:txBody>
          <a:bodyPr/>
          <a:lstStyle/>
          <a:p>
            <a:fld id="{02AE1E35-F495-4665-8CB0-CDD28443F6EA}" type="slidenum">
              <a:rPr lang="zh-CN" altLang="en-US" smtClean="0"/>
              <a:t>3</a:t>
            </a:fld>
            <a:endParaRPr lang="zh-CN" altLang="en-US"/>
          </a:p>
        </p:txBody>
      </p:sp>
    </p:spTree>
    <p:extLst>
      <p:ext uri="{BB962C8B-B14F-4D97-AF65-F5344CB8AC3E}">
        <p14:creationId xmlns:p14="http://schemas.microsoft.com/office/powerpoint/2010/main" val="3128074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虚拟机隔离技术</a:t>
            </a:r>
          </a:p>
        </p:txBody>
      </p:sp>
      <p:sp>
        <p:nvSpPr>
          <p:cNvPr id="3" name="内容占位符 2"/>
          <p:cNvSpPr>
            <a:spLocks noGrp="1"/>
          </p:cNvSpPr>
          <p:nvPr>
            <p:ph idx="1"/>
          </p:nvPr>
        </p:nvSpPr>
        <p:spPr/>
        <p:txBody>
          <a:bodyPr/>
          <a:lstStyle/>
          <a:p>
            <a:r>
              <a:rPr lang="zh-CN" altLang="en-US" dirty="0"/>
              <a:t>指</a:t>
            </a:r>
            <a:r>
              <a:rPr lang="zh-CN" altLang="en-US" dirty="0">
                <a:solidFill>
                  <a:srgbClr val="FF6699"/>
                </a:solidFill>
              </a:rPr>
              <a:t>虚拟机之间在没有授权许可的情况下，互相之间不可通信、不可联系的一种技术</a:t>
            </a:r>
            <a:endParaRPr lang="en-US" altLang="zh-CN" dirty="0">
              <a:solidFill>
                <a:srgbClr val="FF6699"/>
              </a:solidFill>
            </a:endParaRPr>
          </a:p>
          <a:p>
            <a:endParaRPr lang="en-US" altLang="zh-CN" dirty="0"/>
          </a:p>
          <a:p>
            <a:endParaRPr lang="en-US" altLang="zh-CN" dirty="0"/>
          </a:p>
          <a:p>
            <a:endParaRPr lang="en-US" altLang="zh-CN" dirty="0"/>
          </a:p>
          <a:p>
            <a:endParaRPr lang="en-US" altLang="zh-CN" dirty="0"/>
          </a:p>
          <a:p>
            <a:endParaRPr lang="en-US" altLang="zh-CN" dirty="0"/>
          </a:p>
          <a:p>
            <a:r>
              <a:rPr lang="zh-CN" altLang="en-US" dirty="0"/>
              <a:t>现有虚拟机隔离机制</a:t>
            </a:r>
            <a:endParaRPr lang="en-US" altLang="zh-CN" dirty="0"/>
          </a:p>
          <a:p>
            <a:pPr lvl="1"/>
            <a:r>
              <a:rPr lang="zh-CN" altLang="en-US" dirty="0"/>
              <a:t>网络隔离</a:t>
            </a:r>
            <a:endParaRPr lang="en-US" altLang="zh-CN" dirty="0"/>
          </a:p>
          <a:p>
            <a:pPr lvl="1"/>
            <a:r>
              <a:rPr lang="zh-CN" altLang="en-US" dirty="0"/>
              <a:t>构建虚拟安全文件防护网</a:t>
            </a:r>
            <a:endParaRPr lang="en-US" altLang="zh-CN" dirty="0"/>
          </a:p>
          <a:p>
            <a:pPr lvl="1"/>
            <a:r>
              <a:rPr lang="zh-CN" altLang="en-US" dirty="0"/>
              <a:t>基于访问控制的逻辑隔离机制</a:t>
            </a:r>
            <a:endParaRPr lang="en-US" altLang="zh-CN" dirty="0"/>
          </a:p>
          <a:p>
            <a:pPr lvl="1"/>
            <a:r>
              <a:rPr lang="zh-CN" altLang="en-US" dirty="0"/>
              <a:t>通过硬件虚拟让每一个虚拟机无法突破虚拟机管理器给出的资源限制</a:t>
            </a:r>
            <a:endParaRPr lang="en-US" altLang="zh-CN" dirty="0"/>
          </a:p>
          <a:p>
            <a:pPr lvl="1"/>
            <a:r>
              <a:rPr lang="zh-CN" altLang="en-US" dirty="0"/>
              <a:t>硬件提供的内存保护机制</a:t>
            </a:r>
            <a:endParaRPr lang="en-US" altLang="zh-CN" dirty="0"/>
          </a:p>
          <a:p>
            <a:pPr lvl="1"/>
            <a:r>
              <a:rPr lang="zh-CN" altLang="en-US" dirty="0"/>
              <a:t>进程地址空间的保护机制，</a:t>
            </a:r>
            <a:r>
              <a:rPr lang="en-US" altLang="zh-CN" dirty="0"/>
              <a:t>IP</a:t>
            </a:r>
            <a:r>
              <a:rPr lang="zh-CN" altLang="en-US" dirty="0"/>
              <a:t>地址隔离</a:t>
            </a:r>
            <a:endParaRPr lang="en-US" altLang="zh-CN" dirty="0"/>
          </a:p>
        </p:txBody>
      </p:sp>
      <p:sp>
        <p:nvSpPr>
          <p:cNvPr id="4" name="矩形 3"/>
          <p:cNvSpPr/>
          <p:nvPr/>
        </p:nvSpPr>
        <p:spPr>
          <a:xfrm>
            <a:off x="1786880" y="2245904"/>
            <a:ext cx="6655022" cy="366739"/>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200" dirty="0">
                <a:solidFill>
                  <a:schemeClr val="tx1">
                    <a:lumMod val="75000"/>
                    <a:lumOff val="25000"/>
                  </a:schemeClr>
                </a:solidFill>
              </a:rPr>
              <a:t>被隔离的虚拟机相当于一台物理机，有自己的</a:t>
            </a:r>
            <a:r>
              <a:rPr lang="en-US" altLang="zh-CN" sz="1200" dirty="0">
                <a:solidFill>
                  <a:schemeClr val="tx1">
                    <a:lumMod val="75000"/>
                    <a:lumOff val="25000"/>
                  </a:schemeClr>
                </a:solidFill>
              </a:rPr>
              <a:t>CPU</a:t>
            </a:r>
            <a:r>
              <a:rPr lang="zh-CN" altLang="en-US" sz="1200" dirty="0">
                <a:solidFill>
                  <a:schemeClr val="tx1">
                    <a:lumMod val="75000"/>
                    <a:lumOff val="25000"/>
                  </a:schemeClr>
                </a:solidFill>
              </a:rPr>
              <a:t>、内存、硬盘、</a:t>
            </a:r>
            <a:r>
              <a:rPr lang="en-US" altLang="zh-CN" sz="1200" dirty="0">
                <a:solidFill>
                  <a:schemeClr val="tx1">
                    <a:lumMod val="75000"/>
                    <a:lumOff val="25000"/>
                  </a:schemeClr>
                </a:solidFill>
              </a:rPr>
              <a:t>I/O</a:t>
            </a:r>
            <a:r>
              <a:rPr lang="zh-CN" altLang="en-US" sz="1200" dirty="0">
                <a:solidFill>
                  <a:schemeClr val="tx1">
                    <a:lumMod val="75000"/>
                    <a:lumOff val="25000"/>
                  </a:schemeClr>
                </a:solidFill>
              </a:rPr>
              <a:t>等，它与宿主机之间保持互相独立的状态</a:t>
            </a:r>
          </a:p>
        </p:txBody>
      </p:sp>
      <p:sp>
        <p:nvSpPr>
          <p:cNvPr id="5" name="矩形 4"/>
          <p:cNvSpPr/>
          <p:nvPr/>
        </p:nvSpPr>
        <p:spPr>
          <a:xfrm>
            <a:off x="1783283" y="2795946"/>
            <a:ext cx="6655022" cy="366739"/>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200">
                <a:solidFill>
                  <a:schemeClr val="tx1">
                    <a:lumMod val="75000"/>
                    <a:lumOff val="25000"/>
                  </a:schemeClr>
                </a:solidFill>
              </a:rPr>
              <a:t>被隔离的虚拟机如同物理机一样，既可以对外提供网络服务，也一样可以从外界接受网络服务</a:t>
            </a:r>
            <a:endParaRPr lang="zh-CN" altLang="en-US" sz="1200" dirty="0">
              <a:solidFill>
                <a:schemeClr val="tx1">
                  <a:lumMod val="75000"/>
                  <a:lumOff val="25000"/>
                </a:schemeClr>
              </a:solidFill>
            </a:endParaRPr>
          </a:p>
        </p:txBody>
      </p:sp>
      <p:sp>
        <p:nvSpPr>
          <p:cNvPr id="6" name="矩形 5"/>
          <p:cNvSpPr/>
          <p:nvPr/>
        </p:nvSpPr>
        <p:spPr>
          <a:xfrm>
            <a:off x="1790477" y="1695862"/>
            <a:ext cx="6655022" cy="366739"/>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200" dirty="0">
                <a:solidFill>
                  <a:schemeClr val="tx1">
                    <a:lumMod val="75000"/>
                    <a:lumOff val="25000"/>
                  </a:schemeClr>
                </a:solidFill>
              </a:rPr>
              <a:t>互相隔离的虚拟机之间保持独立，如同一个完整的计算机</a:t>
            </a:r>
          </a:p>
        </p:txBody>
      </p:sp>
      <p:sp>
        <p:nvSpPr>
          <p:cNvPr id="7" name="矩形 6"/>
          <p:cNvSpPr/>
          <p:nvPr/>
        </p:nvSpPr>
        <p:spPr>
          <a:xfrm>
            <a:off x="673099" y="1695862"/>
            <a:ext cx="1113781" cy="36673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软件角度</a:t>
            </a:r>
          </a:p>
        </p:txBody>
      </p:sp>
      <p:sp>
        <p:nvSpPr>
          <p:cNvPr id="8" name="矩形 7"/>
          <p:cNvSpPr/>
          <p:nvPr/>
        </p:nvSpPr>
        <p:spPr>
          <a:xfrm>
            <a:off x="669502" y="2239169"/>
            <a:ext cx="1113781" cy="36673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硬件角度</a:t>
            </a:r>
          </a:p>
        </p:txBody>
      </p:sp>
      <p:sp>
        <p:nvSpPr>
          <p:cNvPr id="9" name="矩形 8"/>
          <p:cNvSpPr/>
          <p:nvPr/>
        </p:nvSpPr>
        <p:spPr>
          <a:xfrm>
            <a:off x="665905" y="2795946"/>
            <a:ext cx="1113781" cy="36673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网络角度</a:t>
            </a:r>
          </a:p>
        </p:txBody>
      </p:sp>
      <p:sp>
        <p:nvSpPr>
          <p:cNvPr id="10" name="灯片编号占位符 9"/>
          <p:cNvSpPr>
            <a:spLocks noGrp="1"/>
          </p:cNvSpPr>
          <p:nvPr>
            <p:ph type="sldNum" sz="quarter" idx="12"/>
          </p:nvPr>
        </p:nvSpPr>
        <p:spPr/>
        <p:txBody>
          <a:bodyPr/>
          <a:lstStyle/>
          <a:p>
            <a:fld id="{02AE1E35-F495-4665-8CB0-CDD28443F6EA}" type="slidenum">
              <a:rPr lang="zh-CN" altLang="en-US" smtClean="0"/>
              <a:t>30</a:t>
            </a:fld>
            <a:endParaRPr lang="zh-CN" altLang="en-US"/>
          </a:p>
        </p:txBody>
      </p:sp>
    </p:spTree>
    <p:extLst>
      <p:ext uri="{BB962C8B-B14F-4D97-AF65-F5344CB8AC3E}">
        <p14:creationId xmlns:p14="http://schemas.microsoft.com/office/powerpoint/2010/main" val="3901017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内存隔离</a:t>
            </a:r>
          </a:p>
        </p:txBody>
      </p:sp>
      <p:sp>
        <p:nvSpPr>
          <p:cNvPr id="3" name="内容占位符 2"/>
          <p:cNvSpPr>
            <a:spLocks noGrp="1"/>
          </p:cNvSpPr>
          <p:nvPr>
            <p:ph idx="1"/>
          </p:nvPr>
        </p:nvSpPr>
        <p:spPr/>
        <p:txBody>
          <a:bodyPr/>
          <a:lstStyle/>
          <a:p>
            <a:r>
              <a:rPr lang="zh-CN" altLang="en-US" dirty="0"/>
              <a:t>内存管理单元 </a:t>
            </a:r>
            <a:r>
              <a:rPr lang="en-US" altLang="zh-CN" dirty="0"/>
              <a:t>Memory Management Unit</a:t>
            </a:r>
          </a:p>
          <a:p>
            <a:pPr lvl="1"/>
            <a:r>
              <a:rPr lang="zh-CN" altLang="en-US" dirty="0"/>
              <a:t>管理虚拟存储器的控制路线</a:t>
            </a:r>
            <a:endParaRPr lang="en-US" altLang="zh-CN" dirty="0"/>
          </a:p>
          <a:p>
            <a:pPr lvl="1"/>
            <a:r>
              <a:rPr lang="zh-CN" altLang="en-US" dirty="0"/>
              <a:t>管理物理存储器的控制线路</a:t>
            </a:r>
            <a:endParaRPr lang="en-US" altLang="zh-CN" dirty="0"/>
          </a:p>
          <a:p>
            <a:pPr lvl="1"/>
            <a:r>
              <a:rPr lang="zh-CN" altLang="en-US" dirty="0"/>
              <a:t>负责将虚拟地址映射为物理地址</a:t>
            </a:r>
            <a:endParaRPr lang="en-US" altLang="zh-CN" dirty="0"/>
          </a:p>
          <a:p>
            <a:pPr lvl="1"/>
            <a:r>
              <a:rPr lang="zh-CN" altLang="en-US" dirty="0"/>
              <a:t>提供硬件机制的内存访问授权</a:t>
            </a:r>
            <a:endParaRPr lang="en-US" altLang="zh-CN" dirty="0"/>
          </a:p>
          <a:p>
            <a:endParaRPr lang="en-US" altLang="zh-CN" dirty="0"/>
          </a:p>
          <a:p>
            <a:r>
              <a:rPr lang="en-US" altLang="zh-CN" dirty="0" err="1"/>
              <a:t>Xen</a:t>
            </a:r>
            <a:r>
              <a:rPr lang="zh-CN" altLang="en-US" dirty="0"/>
              <a:t>将这层中间地址真正地映射到机器地址上却可以是不连续的，这样保证了所有的物理内存可被任意分配给不同的</a:t>
            </a:r>
            <a:r>
              <a:rPr lang="en-US" altLang="zh-CN" dirty="0"/>
              <a:t>Guest OS</a:t>
            </a:r>
          </a:p>
          <a:p>
            <a:endParaRPr lang="en-US" altLang="zh-CN" dirty="0"/>
          </a:p>
          <a:p>
            <a:r>
              <a:rPr lang="zh-CN" altLang="en-US" dirty="0">
                <a:solidFill>
                  <a:schemeClr val="tx1">
                    <a:lumMod val="75000"/>
                    <a:lumOff val="25000"/>
                  </a:schemeClr>
                </a:solidFill>
              </a:rPr>
              <a:t>虚拟机监控器使用分段和分页机制对自身的物理内存进行保护。</a:t>
            </a:r>
            <a:r>
              <a:rPr lang="en-US" altLang="zh-CN" dirty="0">
                <a:solidFill>
                  <a:schemeClr val="tx1">
                    <a:lumMod val="75000"/>
                    <a:lumOff val="25000"/>
                  </a:schemeClr>
                </a:solidFill>
              </a:rPr>
              <a:t>x86</a:t>
            </a:r>
            <a:r>
              <a:rPr lang="zh-CN" altLang="en-US" dirty="0">
                <a:solidFill>
                  <a:schemeClr val="tx1">
                    <a:lumMod val="75000"/>
                    <a:lumOff val="25000"/>
                  </a:schemeClr>
                </a:solidFill>
              </a:rPr>
              <a:t>体系结构提供了支持分段机制的虚拟内存，这能够提供另一种形式的特权级分离。</a:t>
            </a:r>
            <a:endParaRPr lang="en-US" altLang="zh-CN" dirty="0">
              <a:solidFill>
                <a:schemeClr val="tx1">
                  <a:lumMod val="75000"/>
                  <a:lumOff val="25000"/>
                </a:schemeClr>
              </a:solidFill>
            </a:endParaRPr>
          </a:p>
          <a:p>
            <a:endParaRPr lang="en-US" altLang="zh-CN" dirty="0"/>
          </a:p>
          <a:p>
            <a:endParaRPr lang="zh-CN" altLang="en-US" dirty="0"/>
          </a:p>
        </p:txBody>
      </p:sp>
      <p:grpSp>
        <p:nvGrpSpPr>
          <p:cNvPr id="4" name="组合 3"/>
          <p:cNvGrpSpPr/>
          <p:nvPr/>
        </p:nvGrpSpPr>
        <p:grpSpPr>
          <a:xfrm>
            <a:off x="4489450" y="1793875"/>
            <a:ext cx="4488002" cy="1158875"/>
            <a:chOff x="1714060" y="2112611"/>
            <a:chExt cx="5558386" cy="3149096"/>
          </a:xfrm>
        </p:grpSpPr>
        <p:sp>
          <p:nvSpPr>
            <p:cNvPr id="5" name="文本框 4"/>
            <p:cNvSpPr txBox="1"/>
            <p:nvPr/>
          </p:nvSpPr>
          <p:spPr>
            <a:xfrm>
              <a:off x="1816790" y="4892375"/>
              <a:ext cx="1107996" cy="369332"/>
            </a:xfrm>
            <a:prstGeom prst="rect">
              <a:avLst/>
            </a:prstGeom>
            <a:noFill/>
          </p:spPr>
          <p:txBody>
            <a:bodyPr wrap="none" rtlCol="0">
              <a:spAutoFit/>
            </a:bodyPr>
            <a:lstStyle/>
            <a:p>
              <a:r>
                <a:rPr lang="zh-CN" altLang="en-US">
                  <a:solidFill>
                    <a:schemeClr val="tx1">
                      <a:lumMod val="75000"/>
                      <a:lumOff val="25000"/>
                    </a:schemeClr>
                  </a:solidFill>
                </a:rPr>
                <a:t>虚拟内存</a:t>
              </a:r>
            </a:p>
          </p:txBody>
        </p:sp>
        <p:sp>
          <p:nvSpPr>
            <p:cNvPr id="6" name="文本框 5"/>
            <p:cNvSpPr txBox="1"/>
            <p:nvPr/>
          </p:nvSpPr>
          <p:spPr>
            <a:xfrm>
              <a:off x="3863721" y="4892375"/>
              <a:ext cx="1338828" cy="369332"/>
            </a:xfrm>
            <a:prstGeom prst="rect">
              <a:avLst/>
            </a:prstGeom>
            <a:noFill/>
          </p:spPr>
          <p:txBody>
            <a:bodyPr wrap="none" rtlCol="0">
              <a:spAutoFit/>
            </a:bodyPr>
            <a:lstStyle/>
            <a:p>
              <a:r>
                <a:rPr lang="zh-CN" altLang="en-US">
                  <a:solidFill>
                    <a:schemeClr val="tx1">
                      <a:lumMod val="75000"/>
                      <a:lumOff val="25000"/>
                    </a:schemeClr>
                  </a:solidFill>
                </a:rPr>
                <a:t>伪物理内存</a:t>
              </a:r>
            </a:p>
          </p:txBody>
        </p:sp>
        <p:sp>
          <p:nvSpPr>
            <p:cNvPr id="7" name="文本框 6"/>
            <p:cNvSpPr txBox="1"/>
            <p:nvPr/>
          </p:nvSpPr>
          <p:spPr>
            <a:xfrm>
              <a:off x="6141484" y="4892375"/>
              <a:ext cx="1107996" cy="369332"/>
            </a:xfrm>
            <a:prstGeom prst="rect">
              <a:avLst/>
            </a:prstGeom>
            <a:noFill/>
          </p:spPr>
          <p:txBody>
            <a:bodyPr wrap="none" rtlCol="0">
              <a:spAutoFit/>
            </a:bodyPr>
            <a:lstStyle/>
            <a:p>
              <a:r>
                <a:rPr lang="zh-CN" altLang="en-US" dirty="0">
                  <a:solidFill>
                    <a:schemeClr val="tx1">
                      <a:lumMod val="75000"/>
                      <a:lumOff val="25000"/>
                    </a:schemeClr>
                  </a:solidFill>
                </a:rPr>
                <a:t>机器内存</a:t>
              </a:r>
            </a:p>
          </p:txBody>
        </p:sp>
        <p:grpSp>
          <p:nvGrpSpPr>
            <p:cNvPr id="8" name="组合 7"/>
            <p:cNvGrpSpPr/>
            <p:nvPr/>
          </p:nvGrpSpPr>
          <p:grpSpPr>
            <a:xfrm>
              <a:off x="1714060" y="2112611"/>
              <a:ext cx="5558386" cy="2670628"/>
              <a:chOff x="1714060" y="2112611"/>
              <a:chExt cx="5558386" cy="2670628"/>
            </a:xfrm>
          </p:grpSpPr>
          <p:grpSp>
            <p:nvGrpSpPr>
              <p:cNvPr id="9" name="组合 8"/>
              <p:cNvGrpSpPr/>
              <p:nvPr/>
            </p:nvGrpSpPr>
            <p:grpSpPr>
              <a:xfrm>
                <a:off x="1714060" y="2112611"/>
                <a:ext cx="1313457" cy="2670628"/>
                <a:chOff x="1705514" y="1480457"/>
                <a:chExt cx="1313457" cy="2670628"/>
              </a:xfrm>
            </p:grpSpPr>
            <p:sp>
              <p:nvSpPr>
                <p:cNvPr id="29" name="矩形 28"/>
                <p:cNvSpPr/>
                <p:nvPr/>
              </p:nvSpPr>
              <p:spPr>
                <a:xfrm>
                  <a:off x="1705514" y="148045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705514" y="2148114"/>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1705514" y="280862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705514" y="3483428"/>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3852380" y="2112611"/>
                <a:ext cx="1313457" cy="2670628"/>
                <a:chOff x="1705514" y="1480457"/>
                <a:chExt cx="1313457" cy="2670628"/>
              </a:xfrm>
            </p:grpSpPr>
            <p:sp>
              <p:nvSpPr>
                <p:cNvPr id="25" name="矩形 24"/>
                <p:cNvSpPr/>
                <p:nvPr/>
              </p:nvSpPr>
              <p:spPr>
                <a:xfrm>
                  <a:off x="1705514" y="148045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1705514" y="2148114"/>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1705514" y="280862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705514" y="3483428"/>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5958989" y="2112611"/>
                <a:ext cx="1313457" cy="2670628"/>
                <a:chOff x="1705514" y="1480457"/>
                <a:chExt cx="1313457" cy="2670628"/>
              </a:xfrm>
            </p:grpSpPr>
            <p:sp>
              <p:nvSpPr>
                <p:cNvPr id="21" name="矩形 20"/>
                <p:cNvSpPr/>
                <p:nvPr/>
              </p:nvSpPr>
              <p:spPr>
                <a:xfrm>
                  <a:off x="1705514" y="148045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1705514" y="2148114"/>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1705514" y="2808627"/>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705514" y="3483428"/>
                  <a:ext cx="1313457" cy="667657"/>
                </a:xfrm>
                <a:prstGeom prst="rect">
                  <a:avLst/>
                </a:prstGeom>
                <a:solidFill>
                  <a:schemeClr val="bg1">
                    <a:lumMod val="9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箭头连接符 11"/>
              <p:cNvCxnSpPr>
                <a:stCxn id="29" idx="3"/>
                <a:endCxn id="27" idx="1"/>
              </p:cNvCxnSpPr>
              <p:nvPr/>
            </p:nvCxnSpPr>
            <p:spPr>
              <a:xfrm>
                <a:off x="3027517" y="2446440"/>
                <a:ext cx="824863" cy="1328170"/>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a:stCxn id="30" idx="3"/>
                <a:endCxn id="28" idx="1"/>
              </p:cNvCxnSpPr>
              <p:nvPr/>
            </p:nvCxnSpPr>
            <p:spPr>
              <a:xfrm>
                <a:off x="3027517" y="3114097"/>
                <a:ext cx="824863" cy="1335314"/>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31" idx="3"/>
                <a:endCxn id="25" idx="1"/>
              </p:cNvCxnSpPr>
              <p:nvPr/>
            </p:nvCxnSpPr>
            <p:spPr>
              <a:xfrm flipV="1">
                <a:off x="3027517" y="2446440"/>
                <a:ext cx="824863" cy="1328170"/>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32" idx="3"/>
                <a:endCxn id="26" idx="1"/>
              </p:cNvCxnSpPr>
              <p:nvPr/>
            </p:nvCxnSpPr>
            <p:spPr>
              <a:xfrm flipV="1">
                <a:off x="3027517" y="3114097"/>
                <a:ext cx="824863" cy="1335314"/>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27" idx="3"/>
                <a:endCxn id="21" idx="1"/>
              </p:cNvCxnSpPr>
              <p:nvPr/>
            </p:nvCxnSpPr>
            <p:spPr>
              <a:xfrm flipV="1">
                <a:off x="5165837" y="2446440"/>
                <a:ext cx="793152" cy="1328170"/>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28" idx="3"/>
                <a:endCxn id="22" idx="1"/>
              </p:cNvCxnSpPr>
              <p:nvPr/>
            </p:nvCxnSpPr>
            <p:spPr>
              <a:xfrm flipV="1">
                <a:off x="5165837" y="3114097"/>
                <a:ext cx="793152" cy="1335314"/>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25" idx="3"/>
              </p:cNvCxnSpPr>
              <p:nvPr/>
            </p:nvCxnSpPr>
            <p:spPr>
              <a:xfrm>
                <a:off x="5165837" y="2446440"/>
                <a:ext cx="793152" cy="1164827"/>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26" idx="3"/>
              </p:cNvCxnSpPr>
              <p:nvPr/>
            </p:nvCxnSpPr>
            <p:spPr>
              <a:xfrm>
                <a:off x="5165837" y="3114097"/>
                <a:ext cx="793152" cy="834571"/>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27" idx="3"/>
                <a:endCxn id="24" idx="1"/>
              </p:cNvCxnSpPr>
              <p:nvPr/>
            </p:nvCxnSpPr>
            <p:spPr>
              <a:xfrm>
                <a:off x="5165837" y="3774610"/>
                <a:ext cx="793152" cy="674801"/>
              </a:xfrm>
              <a:prstGeom prst="straightConnector1">
                <a:avLst/>
              </a:prstGeom>
              <a:ln w="28575">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33" name="矩形 32"/>
          <p:cNvSpPr/>
          <p:nvPr/>
        </p:nvSpPr>
        <p:spPr>
          <a:xfrm>
            <a:off x="3891866" y="5540134"/>
            <a:ext cx="1410384" cy="978950"/>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lumMod val="75000"/>
                    <a:lumOff val="25000"/>
                  </a:schemeClr>
                </a:solidFill>
              </a:rPr>
              <a:t>段限决定了这个段中所能访问的线性空间的长度</a:t>
            </a:r>
          </a:p>
        </p:txBody>
      </p:sp>
      <p:sp>
        <p:nvSpPr>
          <p:cNvPr id="34" name="矩形 33"/>
          <p:cNvSpPr/>
          <p:nvPr/>
        </p:nvSpPr>
        <p:spPr>
          <a:xfrm>
            <a:off x="5683362" y="5538864"/>
            <a:ext cx="1649803" cy="978950"/>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lumMod val="75000"/>
                    <a:lumOff val="25000"/>
                  </a:schemeClr>
                </a:solidFill>
              </a:rPr>
              <a:t>属性位则标记了该段是否可读写，可执行，是代码段还是数据段等</a:t>
            </a:r>
          </a:p>
        </p:txBody>
      </p:sp>
      <p:sp>
        <p:nvSpPr>
          <p:cNvPr id="35" name="矩形 34"/>
          <p:cNvSpPr/>
          <p:nvPr/>
        </p:nvSpPr>
        <p:spPr>
          <a:xfrm>
            <a:off x="2123907" y="5540134"/>
            <a:ext cx="1386847" cy="978950"/>
          </a:xfrm>
          <a:prstGeom prst="rect">
            <a:avLst/>
          </a:prstGeom>
          <a:solidFill>
            <a:srgbClr val="E8E8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lumMod val="75000"/>
                    <a:lumOff val="25000"/>
                  </a:schemeClr>
                </a:solidFill>
              </a:rPr>
              <a:t>基址和虚拟地址相加形成线性地址</a:t>
            </a:r>
          </a:p>
        </p:txBody>
      </p:sp>
      <p:sp>
        <p:nvSpPr>
          <p:cNvPr id="36" name="矩形 35"/>
          <p:cNvSpPr/>
          <p:nvPr/>
        </p:nvSpPr>
        <p:spPr>
          <a:xfrm>
            <a:off x="2123907" y="5154825"/>
            <a:ext cx="1386847" cy="300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t>基址</a:t>
            </a:r>
          </a:p>
        </p:txBody>
      </p:sp>
      <p:sp>
        <p:nvSpPr>
          <p:cNvPr id="37" name="矩形 36"/>
          <p:cNvSpPr/>
          <p:nvPr/>
        </p:nvSpPr>
        <p:spPr>
          <a:xfrm>
            <a:off x="3891866" y="5154825"/>
            <a:ext cx="1410384" cy="300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t>段限</a:t>
            </a:r>
          </a:p>
        </p:txBody>
      </p:sp>
      <p:sp>
        <p:nvSpPr>
          <p:cNvPr id="38" name="矩形 37"/>
          <p:cNvSpPr/>
          <p:nvPr/>
        </p:nvSpPr>
        <p:spPr>
          <a:xfrm>
            <a:off x="5694540" y="5153555"/>
            <a:ext cx="1638625" cy="3002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t>属性位</a:t>
            </a:r>
          </a:p>
        </p:txBody>
      </p:sp>
      <p:sp>
        <p:nvSpPr>
          <p:cNvPr id="39" name="灯片编号占位符 38"/>
          <p:cNvSpPr>
            <a:spLocks noGrp="1"/>
          </p:cNvSpPr>
          <p:nvPr>
            <p:ph type="sldNum" sz="quarter" idx="12"/>
          </p:nvPr>
        </p:nvSpPr>
        <p:spPr/>
        <p:txBody>
          <a:bodyPr/>
          <a:lstStyle/>
          <a:p>
            <a:fld id="{02AE1E35-F495-4665-8CB0-CDD28443F6EA}" type="slidenum">
              <a:rPr lang="zh-CN" altLang="en-US" smtClean="0"/>
              <a:t>31</a:t>
            </a:fld>
            <a:endParaRPr lang="zh-CN" altLang="en-US"/>
          </a:p>
        </p:txBody>
      </p:sp>
      <p:pic>
        <p:nvPicPr>
          <p:cNvPr id="42" name="图片 41">
            <a:extLst>
              <a:ext uri="{FF2B5EF4-FFF2-40B4-BE49-F238E27FC236}">
                <a16:creationId xmlns:a16="http://schemas.microsoft.com/office/drawing/2014/main" id="{F0DD4E3B-FE95-43ED-BF50-E9DB44D9E0B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31359" y="486674"/>
            <a:ext cx="5468587" cy="3407400"/>
          </a:xfrm>
          <a:prstGeom prst="rect">
            <a:avLst/>
          </a:prstGeom>
        </p:spPr>
      </p:pic>
    </p:spTree>
    <p:extLst>
      <p:ext uri="{BB962C8B-B14F-4D97-AF65-F5344CB8AC3E}">
        <p14:creationId xmlns:p14="http://schemas.microsoft.com/office/powerpoint/2010/main" val="353234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7329358" y="5912928"/>
            <a:ext cx="1506470" cy="706152"/>
          </a:xfrm>
          <a:prstGeom prst="rect">
            <a:avLst/>
          </a:prstGeom>
          <a:solidFill>
            <a:srgbClr val="E8E8E8"/>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255938" y="5899150"/>
            <a:ext cx="1470117" cy="706152"/>
          </a:xfrm>
          <a:prstGeom prst="rect">
            <a:avLst/>
          </a:prstGeom>
          <a:solidFill>
            <a:srgbClr val="E8E8E8"/>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3139848" y="5899150"/>
            <a:ext cx="1470117" cy="706152"/>
          </a:xfrm>
          <a:prstGeom prst="rect">
            <a:avLst/>
          </a:prstGeom>
          <a:solidFill>
            <a:srgbClr val="E8E8E8"/>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420454" y="287306"/>
            <a:ext cx="8301515" cy="649110"/>
          </a:xfrm>
        </p:spPr>
        <p:txBody>
          <a:bodyPr/>
          <a:lstStyle/>
          <a:p>
            <a:r>
              <a:rPr lang="zh-CN" altLang="en-US" dirty="0"/>
              <a:t>网络隔离</a:t>
            </a:r>
          </a:p>
        </p:txBody>
      </p:sp>
      <p:sp>
        <p:nvSpPr>
          <p:cNvPr id="3" name="内容占位符 2"/>
          <p:cNvSpPr>
            <a:spLocks noGrp="1"/>
          </p:cNvSpPr>
          <p:nvPr>
            <p:ph idx="1"/>
          </p:nvPr>
        </p:nvSpPr>
        <p:spPr/>
        <p:txBody>
          <a:bodyPr/>
          <a:lstStyle/>
          <a:p>
            <a:r>
              <a:rPr lang="zh-CN" altLang="en-US" dirty="0"/>
              <a:t>目标</a:t>
            </a:r>
            <a:endParaRPr lang="en-US" altLang="zh-CN" dirty="0"/>
          </a:p>
          <a:p>
            <a:pPr lvl="1"/>
            <a:r>
              <a:rPr lang="zh-CN" altLang="en-US" dirty="0"/>
              <a:t>确保把有害的攻击隔离，再可信网络之外和保证可信网络内部信息不外泄的前提下，完成网间数据的安全交换</a:t>
            </a:r>
            <a:endParaRPr lang="en-US" altLang="zh-CN" dirty="0"/>
          </a:p>
          <a:p>
            <a:r>
              <a:rPr lang="zh-CN" altLang="en-US" dirty="0"/>
              <a:t>关键</a:t>
            </a:r>
            <a:endParaRPr lang="en-US" altLang="zh-CN" dirty="0"/>
          </a:p>
          <a:p>
            <a:pPr lvl="1"/>
            <a:r>
              <a:rPr lang="zh-CN" altLang="en-US" dirty="0"/>
              <a:t>在于系统对通信数据的控制，即通过不可路由的协议完成网间数据交换</a:t>
            </a:r>
            <a:endParaRPr lang="en-US" altLang="zh-CN" dirty="0"/>
          </a:p>
          <a:p>
            <a:r>
              <a:rPr lang="zh-CN" altLang="en-US" dirty="0"/>
              <a:t>安全要素</a:t>
            </a:r>
            <a:endParaRPr lang="en-US" altLang="zh-CN" dirty="0"/>
          </a:p>
          <a:p>
            <a:pPr lvl="1"/>
            <a:r>
              <a:rPr lang="zh-CN" altLang="en-US" dirty="0"/>
              <a:t>感知交换数据的机密性、完整性、可用性、可控性、抗抵赖</a:t>
            </a:r>
            <a:endParaRPr lang="en-US" altLang="zh-CN" dirty="0"/>
          </a:p>
          <a:p>
            <a:pPr lvl="1"/>
            <a:r>
              <a:rPr lang="zh-CN" altLang="en-US" dirty="0">
                <a:solidFill>
                  <a:srgbClr val="FF0000"/>
                </a:solidFill>
              </a:rPr>
              <a:t>通信硬件</a:t>
            </a:r>
            <a:r>
              <a:rPr lang="zh-CN" altLang="en-US" dirty="0"/>
              <a:t>工作在网络最底层，无法达到上述要求</a:t>
            </a:r>
            <a:endParaRPr lang="en-US" altLang="zh-CN" dirty="0"/>
          </a:p>
          <a:p>
            <a:r>
              <a:rPr lang="zh-CN" altLang="en-US" dirty="0"/>
              <a:t>安全机制</a:t>
            </a:r>
            <a:endParaRPr lang="en-US" altLang="zh-CN" dirty="0"/>
          </a:p>
          <a:p>
            <a:pPr lvl="1"/>
            <a:r>
              <a:rPr lang="zh-CN" altLang="en-US" dirty="0"/>
              <a:t>访问控制、身份认证、加密签名</a:t>
            </a:r>
            <a:endParaRPr lang="en-US" altLang="zh-CN" dirty="0"/>
          </a:p>
          <a:p>
            <a:pPr lvl="1"/>
            <a:r>
              <a:rPr lang="zh-CN" altLang="en-US" dirty="0"/>
              <a:t>通过</a:t>
            </a:r>
            <a:r>
              <a:rPr lang="zh-CN" altLang="en-US" dirty="0">
                <a:solidFill>
                  <a:srgbClr val="FF0000"/>
                </a:solidFill>
              </a:rPr>
              <a:t>软件</a:t>
            </a:r>
            <a:r>
              <a:rPr lang="zh-CN" altLang="en-US" dirty="0"/>
              <a:t>实现</a:t>
            </a:r>
            <a:endParaRPr lang="en-US" altLang="zh-CN" dirty="0"/>
          </a:p>
          <a:p>
            <a:r>
              <a:rPr lang="zh-CN" altLang="en-US" dirty="0"/>
              <a:t>实现原理</a:t>
            </a:r>
            <a:endParaRPr lang="en-US" altLang="zh-CN" dirty="0"/>
          </a:p>
          <a:p>
            <a:r>
              <a:rPr lang="zh-CN" altLang="en-US" dirty="0"/>
              <a:t>效果</a:t>
            </a:r>
          </a:p>
        </p:txBody>
      </p:sp>
      <p:cxnSp>
        <p:nvCxnSpPr>
          <p:cNvPr id="4" name="直接连接符 3"/>
          <p:cNvCxnSpPr>
            <a:stCxn id="6" idx="2"/>
            <a:endCxn id="11" idx="0"/>
          </p:cNvCxnSpPr>
          <p:nvPr/>
        </p:nvCxnSpPr>
        <p:spPr>
          <a:xfrm flipH="1">
            <a:off x="5990998" y="4656946"/>
            <a:ext cx="1" cy="881611"/>
          </a:xfrm>
          <a:prstGeom prst="line">
            <a:avLst/>
          </a:prstGeom>
          <a:ln/>
        </p:spPr>
        <p:style>
          <a:lnRef idx="2">
            <a:schemeClr val="dk1"/>
          </a:lnRef>
          <a:fillRef idx="1">
            <a:schemeClr val="lt1"/>
          </a:fillRef>
          <a:effectRef idx="0">
            <a:schemeClr val="dk1"/>
          </a:effectRef>
          <a:fontRef idx="minor">
            <a:schemeClr val="dk1"/>
          </a:fontRef>
        </p:style>
      </p:cxnSp>
      <p:sp>
        <p:nvSpPr>
          <p:cNvPr id="5" name="矩形 4"/>
          <p:cNvSpPr/>
          <p:nvPr/>
        </p:nvSpPr>
        <p:spPr>
          <a:xfrm>
            <a:off x="3139848" y="4859975"/>
            <a:ext cx="5702300" cy="444606"/>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p>
        </p:txBody>
      </p:sp>
      <p:sp>
        <p:nvSpPr>
          <p:cNvPr id="6" name="矩形 5"/>
          <p:cNvSpPr/>
          <p:nvPr/>
        </p:nvSpPr>
        <p:spPr>
          <a:xfrm>
            <a:off x="5346247" y="4323789"/>
            <a:ext cx="1289503" cy="33315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b="1" dirty="0"/>
              <a:t>实现原理</a:t>
            </a:r>
          </a:p>
        </p:txBody>
      </p:sp>
      <p:sp>
        <p:nvSpPr>
          <p:cNvPr id="7" name="矩形 6"/>
          <p:cNvSpPr/>
          <p:nvPr/>
        </p:nvSpPr>
        <p:spPr>
          <a:xfrm>
            <a:off x="3320307" y="4924419"/>
            <a:ext cx="1142520" cy="32309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专用通信设备</a:t>
            </a:r>
          </a:p>
        </p:txBody>
      </p:sp>
      <p:sp>
        <p:nvSpPr>
          <p:cNvPr id="8" name="矩形 7"/>
          <p:cNvSpPr/>
          <p:nvPr/>
        </p:nvSpPr>
        <p:spPr>
          <a:xfrm>
            <a:off x="4609965" y="4924419"/>
            <a:ext cx="1265308" cy="32309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a:t>专有安全协议</a:t>
            </a:r>
          </a:p>
        </p:txBody>
      </p:sp>
      <p:sp>
        <p:nvSpPr>
          <p:cNvPr id="9" name="矩形 8"/>
          <p:cNvSpPr/>
          <p:nvPr/>
        </p:nvSpPr>
        <p:spPr>
          <a:xfrm>
            <a:off x="6022411" y="4913088"/>
            <a:ext cx="1159685" cy="32309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加密验证机制</a:t>
            </a:r>
          </a:p>
        </p:txBody>
      </p:sp>
      <p:sp>
        <p:nvSpPr>
          <p:cNvPr id="10" name="矩形 9"/>
          <p:cNvSpPr/>
          <p:nvPr/>
        </p:nvSpPr>
        <p:spPr>
          <a:xfrm>
            <a:off x="7331552" y="4920729"/>
            <a:ext cx="1323391" cy="323097"/>
          </a:xfrm>
          <a:prstGeom prst="rect">
            <a:avLst/>
          </a:prstGeom>
          <a:ln/>
        </p:spPr>
        <p:style>
          <a:lnRef idx="2">
            <a:schemeClr val="dk1"/>
          </a:lnRef>
          <a:fillRef idx="1">
            <a:schemeClr val="lt1"/>
          </a:fillRef>
          <a:effectRef idx="0">
            <a:schemeClr val="dk1"/>
          </a:effectRef>
          <a:fontRef idx="minor">
            <a:schemeClr val="dk1"/>
          </a:fontRef>
        </p:style>
        <p:txBody>
          <a:bodyPr tIns="72000" rtlCol="0" anchor="ctr"/>
          <a:lstStyle/>
          <a:p>
            <a:pPr algn="ctr">
              <a:lnSpc>
                <a:spcPts val="1200"/>
              </a:lnSpc>
            </a:pPr>
            <a:r>
              <a:rPr lang="zh-CN" altLang="en-US" sz="1100" dirty="0"/>
              <a:t>应用层数据提取和鉴别认证技术</a:t>
            </a:r>
          </a:p>
        </p:txBody>
      </p:sp>
      <p:sp>
        <p:nvSpPr>
          <p:cNvPr id="11" name="矩形 10"/>
          <p:cNvSpPr/>
          <p:nvPr/>
        </p:nvSpPr>
        <p:spPr>
          <a:xfrm>
            <a:off x="4151086" y="5538557"/>
            <a:ext cx="3679824" cy="224249"/>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不同安全级别网络之间的数据交换</a:t>
            </a:r>
          </a:p>
        </p:txBody>
      </p:sp>
      <p:sp>
        <p:nvSpPr>
          <p:cNvPr id="16" name="矩形 15"/>
          <p:cNvSpPr/>
          <p:nvPr/>
        </p:nvSpPr>
        <p:spPr>
          <a:xfrm>
            <a:off x="3110718" y="6072731"/>
            <a:ext cx="1460493" cy="400110"/>
          </a:xfrm>
          <a:prstGeom prst="rect">
            <a:avLst/>
          </a:prstGeom>
        </p:spPr>
        <p:txBody>
          <a:bodyPr wrap="square">
            <a:spAutoFit/>
          </a:bodyPr>
          <a:lstStyle/>
          <a:p>
            <a:pPr algn="ctr">
              <a:lnSpc>
                <a:spcPts val="1200"/>
              </a:lnSpc>
            </a:pPr>
            <a:r>
              <a:rPr lang="zh-CN" altLang="en-US" sz="1200" dirty="0">
                <a:solidFill>
                  <a:schemeClr val="tx1">
                    <a:lumMod val="75000"/>
                    <a:lumOff val="25000"/>
                  </a:schemeClr>
                </a:solidFill>
              </a:rPr>
              <a:t>彻底阻断了网络间的直接</a:t>
            </a:r>
            <a:r>
              <a:rPr lang="en-US" altLang="zh-CN" sz="1200" dirty="0">
                <a:solidFill>
                  <a:schemeClr val="tx1">
                    <a:lumMod val="75000"/>
                    <a:lumOff val="25000"/>
                  </a:schemeClr>
                </a:solidFill>
              </a:rPr>
              <a:t>TCP/IP</a:t>
            </a:r>
            <a:r>
              <a:rPr lang="zh-CN" altLang="en-US" sz="1200" dirty="0">
                <a:solidFill>
                  <a:schemeClr val="tx1">
                    <a:lumMod val="75000"/>
                    <a:lumOff val="25000"/>
                  </a:schemeClr>
                </a:solidFill>
              </a:rPr>
              <a:t>连接</a:t>
            </a:r>
          </a:p>
        </p:txBody>
      </p:sp>
      <p:sp>
        <p:nvSpPr>
          <p:cNvPr id="17" name="矩形 16"/>
          <p:cNvSpPr/>
          <p:nvPr/>
        </p:nvSpPr>
        <p:spPr>
          <a:xfrm>
            <a:off x="5283445" y="6083341"/>
            <a:ext cx="1415105" cy="400110"/>
          </a:xfrm>
          <a:prstGeom prst="rect">
            <a:avLst/>
          </a:prstGeom>
        </p:spPr>
        <p:txBody>
          <a:bodyPr wrap="square">
            <a:spAutoFit/>
          </a:bodyPr>
          <a:lstStyle/>
          <a:p>
            <a:pPr algn="ctr">
              <a:lnSpc>
                <a:spcPts val="1200"/>
              </a:lnSpc>
            </a:pPr>
            <a:r>
              <a:rPr lang="zh-CN" altLang="en-US" sz="1200" dirty="0">
                <a:solidFill>
                  <a:schemeClr val="tx1">
                    <a:lumMod val="75000"/>
                    <a:lumOff val="25000"/>
                  </a:schemeClr>
                </a:solidFill>
              </a:rPr>
              <a:t>保证了网间数据交换的安全、可控</a:t>
            </a:r>
          </a:p>
        </p:txBody>
      </p:sp>
      <p:sp>
        <p:nvSpPr>
          <p:cNvPr id="18" name="矩形 17"/>
          <p:cNvSpPr/>
          <p:nvPr/>
        </p:nvSpPr>
        <p:spPr>
          <a:xfrm>
            <a:off x="7264846" y="6020357"/>
            <a:ext cx="1577302" cy="553998"/>
          </a:xfrm>
          <a:prstGeom prst="rect">
            <a:avLst/>
          </a:prstGeom>
        </p:spPr>
        <p:txBody>
          <a:bodyPr wrap="square">
            <a:spAutoFit/>
          </a:bodyPr>
          <a:lstStyle/>
          <a:p>
            <a:pPr algn="ctr">
              <a:lnSpc>
                <a:spcPts val="1200"/>
              </a:lnSpc>
            </a:pPr>
            <a:r>
              <a:rPr lang="zh-CN" altLang="en-US" sz="1200" dirty="0">
                <a:solidFill>
                  <a:schemeClr val="tx1">
                    <a:lumMod val="75000"/>
                    <a:lumOff val="25000"/>
                  </a:schemeClr>
                </a:solidFill>
              </a:rPr>
              <a:t>杜绝了由于操作系统和网络协议自身漏洞带来的安全风险</a:t>
            </a:r>
          </a:p>
        </p:txBody>
      </p:sp>
      <p:sp>
        <p:nvSpPr>
          <p:cNvPr id="12" name="灯片编号占位符 11"/>
          <p:cNvSpPr>
            <a:spLocks noGrp="1"/>
          </p:cNvSpPr>
          <p:nvPr>
            <p:ph type="sldNum" sz="quarter" idx="12"/>
          </p:nvPr>
        </p:nvSpPr>
        <p:spPr/>
        <p:txBody>
          <a:bodyPr/>
          <a:lstStyle/>
          <a:p>
            <a:fld id="{02AE1E35-F495-4665-8CB0-CDD28443F6EA}" type="slidenum">
              <a:rPr lang="zh-CN" altLang="en-US" smtClean="0"/>
              <a:t>32</a:t>
            </a:fld>
            <a:endParaRPr lang="zh-CN" altLang="en-US"/>
          </a:p>
        </p:txBody>
      </p:sp>
    </p:spTree>
    <p:extLst>
      <p:ext uri="{BB962C8B-B14F-4D97-AF65-F5344CB8AC3E}">
        <p14:creationId xmlns:p14="http://schemas.microsoft.com/office/powerpoint/2010/main" val="14387034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存储虚拟化</a:t>
            </a:r>
          </a:p>
        </p:txBody>
      </p:sp>
      <p:sp>
        <p:nvSpPr>
          <p:cNvPr id="3" name="内容占位符 2"/>
          <p:cNvSpPr>
            <a:spLocks noGrp="1"/>
          </p:cNvSpPr>
          <p:nvPr>
            <p:ph idx="1"/>
          </p:nvPr>
        </p:nvSpPr>
        <p:spPr>
          <a:xfrm>
            <a:off x="420456" y="1188138"/>
            <a:ext cx="4551594" cy="5183188"/>
          </a:xfrm>
        </p:spPr>
        <p:txBody>
          <a:bodyPr/>
          <a:lstStyle/>
          <a:p>
            <a:r>
              <a:rPr lang="zh-CN" altLang="en-US" dirty="0"/>
              <a:t>概念</a:t>
            </a:r>
            <a:endParaRPr lang="en-US" altLang="zh-CN" dirty="0"/>
          </a:p>
          <a:p>
            <a:pPr lvl="1"/>
            <a:r>
              <a:rPr lang="zh-CN" altLang="en-US" dirty="0"/>
              <a:t>存储虚拟化将系统中</a:t>
            </a:r>
            <a:r>
              <a:rPr lang="zh-CN" altLang="en-US" dirty="0">
                <a:solidFill>
                  <a:srgbClr val="FF0000"/>
                </a:solidFill>
              </a:rPr>
              <a:t>分散且异构的存储资源整合起来</a:t>
            </a:r>
            <a:endParaRPr lang="en-US" altLang="zh-CN" dirty="0">
              <a:solidFill>
                <a:srgbClr val="FF0000"/>
              </a:solidFill>
            </a:endParaRPr>
          </a:p>
          <a:p>
            <a:pPr lvl="1"/>
            <a:r>
              <a:rPr lang="zh-CN" altLang="en-US" dirty="0">
                <a:solidFill>
                  <a:srgbClr val="FF0000"/>
                </a:solidFill>
              </a:rPr>
              <a:t>一个统一的连续编址的逻辑存储空间</a:t>
            </a:r>
            <a:endParaRPr lang="en-US" altLang="zh-CN" dirty="0">
              <a:solidFill>
                <a:srgbClr val="FF0000"/>
              </a:solidFill>
            </a:endParaRPr>
          </a:p>
          <a:p>
            <a:pPr lvl="1"/>
            <a:endParaRPr lang="en-US" altLang="zh-CN" dirty="0"/>
          </a:p>
          <a:p>
            <a:r>
              <a:rPr lang="zh-CN" altLang="en-US" dirty="0"/>
              <a:t>技术</a:t>
            </a:r>
            <a:endParaRPr lang="en-US" altLang="zh-CN" dirty="0"/>
          </a:p>
          <a:p>
            <a:pPr lvl="1"/>
            <a:r>
              <a:rPr lang="zh-CN" altLang="en-US" dirty="0"/>
              <a:t>在虚拟层通过</a:t>
            </a:r>
            <a:r>
              <a:rPr lang="zh-CN" altLang="en-US" b="1" dirty="0"/>
              <a:t>适用数据镜像、数据校验和多路径等技术</a:t>
            </a:r>
            <a:endParaRPr lang="en-US" altLang="zh-CN" b="1" dirty="0"/>
          </a:p>
          <a:p>
            <a:pPr lvl="1"/>
            <a:endParaRPr lang="en-US" altLang="zh-CN" dirty="0"/>
          </a:p>
          <a:p>
            <a:pPr lvl="1"/>
            <a:r>
              <a:rPr lang="zh-CN" altLang="en-US" dirty="0"/>
              <a:t>利用</a:t>
            </a:r>
            <a:r>
              <a:rPr lang="zh-CN" altLang="en-US" b="1" dirty="0"/>
              <a:t>负载均衡、数据迁移、数据块重组</a:t>
            </a:r>
            <a:r>
              <a:rPr lang="zh-CN" altLang="en-US" dirty="0"/>
              <a:t>等技术</a:t>
            </a:r>
            <a:endParaRPr lang="en-US" altLang="zh-CN" dirty="0"/>
          </a:p>
          <a:p>
            <a:pPr marL="342900" lvl="1" indent="0">
              <a:buNone/>
            </a:pPr>
            <a:endParaRPr lang="en-US" altLang="zh-CN" dirty="0"/>
          </a:p>
          <a:p>
            <a:pPr lvl="1"/>
            <a:r>
              <a:rPr lang="zh-CN" altLang="en-US" dirty="0"/>
              <a:t>整合和重组底层物理资源</a:t>
            </a:r>
            <a:endParaRPr lang="en-US" altLang="zh-CN" dirty="0"/>
          </a:p>
          <a:p>
            <a:endParaRPr lang="zh-CN" altLang="en-US" dirty="0"/>
          </a:p>
        </p:txBody>
      </p:sp>
      <p:sp>
        <p:nvSpPr>
          <p:cNvPr id="4" name="矩形 3"/>
          <p:cNvSpPr/>
          <p:nvPr/>
        </p:nvSpPr>
        <p:spPr>
          <a:xfrm>
            <a:off x="6064250" y="1188138"/>
            <a:ext cx="2235200" cy="32309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提高存储资源利用率</a:t>
            </a:r>
          </a:p>
        </p:txBody>
      </p:sp>
      <p:sp>
        <p:nvSpPr>
          <p:cNvPr id="5" name="矩形 4"/>
          <p:cNvSpPr/>
          <p:nvPr/>
        </p:nvSpPr>
        <p:spPr>
          <a:xfrm>
            <a:off x="6064250" y="1762957"/>
            <a:ext cx="2235200" cy="32309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降低单位存储空间成本</a:t>
            </a:r>
          </a:p>
        </p:txBody>
      </p:sp>
      <p:sp>
        <p:nvSpPr>
          <p:cNvPr id="6" name="矩形 5"/>
          <p:cNvSpPr/>
          <p:nvPr/>
        </p:nvSpPr>
        <p:spPr>
          <a:xfrm>
            <a:off x="6064250" y="2337776"/>
            <a:ext cx="2235200" cy="32309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降低存储管理的负担和复杂性</a:t>
            </a:r>
          </a:p>
        </p:txBody>
      </p:sp>
      <p:sp>
        <p:nvSpPr>
          <p:cNvPr id="7" name="矩形 6"/>
          <p:cNvSpPr/>
          <p:nvPr/>
        </p:nvSpPr>
        <p:spPr>
          <a:xfrm>
            <a:off x="6064250" y="3463501"/>
            <a:ext cx="2235200" cy="487384"/>
          </a:xfrm>
          <a:prstGeom prst="rect">
            <a:avLst/>
          </a:prstGeom>
          <a:solidFill>
            <a:schemeClr val="accent6">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提高了数据的可靠性及系统的可用性</a:t>
            </a:r>
          </a:p>
        </p:txBody>
      </p:sp>
      <p:sp>
        <p:nvSpPr>
          <p:cNvPr id="8" name="矩形 7"/>
          <p:cNvSpPr/>
          <p:nvPr/>
        </p:nvSpPr>
        <p:spPr>
          <a:xfrm>
            <a:off x="6064249" y="4341789"/>
            <a:ext cx="2235200" cy="323097"/>
          </a:xfrm>
          <a:prstGeom prst="rect">
            <a:avLst/>
          </a:prstGeom>
          <a:solidFill>
            <a:schemeClr val="accent6">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提升系统的潜在性能</a:t>
            </a:r>
          </a:p>
        </p:txBody>
      </p:sp>
      <p:sp>
        <p:nvSpPr>
          <p:cNvPr id="9" name="矩形 8"/>
          <p:cNvSpPr/>
          <p:nvPr/>
        </p:nvSpPr>
        <p:spPr>
          <a:xfrm>
            <a:off x="6064248" y="5161593"/>
            <a:ext cx="2235199" cy="428140"/>
          </a:xfrm>
          <a:prstGeom prst="rect">
            <a:avLst/>
          </a:prstGeom>
          <a:solidFill>
            <a:schemeClr val="accent6">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得到多种不同性能和可靠性的新的虚拟设备</a:t>
            </a:r>
          </a:p>
        </p:txBody>
      </p:sp>
      <p:sp>
        <p:nvSpPr>
          <p:cNvPr id="10" name="矩形 9"/>
          <p:cNvSpPr/>
          <p:nvPr/>
        </p:nvSpPr>
        <p:spPr>
          <a:xfrm>
            <a:off x="6064248" y="5780991"/>
            <a:ext cx="2235199" cy="323097"/>
          </a:xfrm>
          <a:prstGeom prst="rect">
            <a:avLst/>
          </a:prstGeom>
          <a:solidFill>
            <a:schemeClr val="accent6">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满足多种存储应用的需求</a:t>
            </a:r>
          </a:p>
        </p:txBody>
      </p:sp>
      <p:sp>
        <p:nvSpPr>
          <p:cNvPr id="11" name="左大括号 10"/>
          <p:cNvSpPr/>
          <p:nvPr/>
        </p:nvSpPr>
        <p:spPr>
          <a:xfrm>
            <a:off x="5626100" y="1264105"/>
            <a:ext cx="190500" cy="1320800"/>
          </a:xfrm>
          <a:prstGeom prst="leftBrace">
            <a:avLst>
              <a:gd name="adj1" fmla="val 98333"/>
              <a:gd name="adj2" fmla="val 5000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右箭头 11"/>
          <p:cNvSpPr/>
          <p:nvPr/>
        </p:nvSpPr>
        <p:spPr>
          <a:xfrm rot="1115664">
            <a:off x="5128400" y="3323810"/>
            <a:ext cx="666750" cy="243692"/>
          </a:xfrm>
          <a:prstGeom prst="rightArrow">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右箭头 12"/>
          <p:cNvSpPr/>
          <p:nvPr/>
        </p:nvSpPr>
        <p:spPr>
          <a:xfrm rot="1115664">
            <a:off x="5128397" y="4184560"/>
            <a:ext cx="666750" cy="243692"/>
          </a:xfrm>
          <a:prstGeom prst="rightArrow">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右箭头 13"/>
          <p:cNvSpPr/>
          <p:nvPr/>
        </p:nvSpPr>
        <p:spPr>
          <a:xfrm rot="1115664">
            <a:off x="5128397" y="5039747"/>
            <a:ext cx="666750" cy="243692"/>
          </a:xfrm>
          <a:prstGeom prst="rightArrow">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灯片编号占位符 14"/>
          <p:cNvSpPr>
            <a:spLocks noGrp="1"/>
          </p:cNvSpPr>
          <p:nvPr>
            <p:ph type="sldNum" sz="quarter" idx="12"/>
          </p:nvPr>
        </p:nvSpPr>
        <p:spPr/>
        <p:txBody>
          <a:bodyPr/>
          <a:lstStyle/>
          <a:p>
            <a:fld id="{02AE1E35-F495-4665-8CB0-CDD28443F6EA}" type="slidenum">
              <a:rPr lang="zh-CN" altLang="en-US" smtClean="0"/>
              <a:t>33</a:t>
            </a:fld>
            <a:endParaRPr lang="zh-CN" altLang="en-US"/>
          </a:p>
        </p:txBody>
      </p:sp>
    </p:spTree>
    <p:extLst>
      <p:ext uri="{BB962C8B-B14F-4D97-AF65-F5344CB8AC3E}">
        <p14:creationId xmlns:p14="http://schemas.microsoft.com/office/powerpoint/2010/main" val="71344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存储虚拟化的一般模型</a:t>
            </a:r>
          </a:p>
        </p:txBody>
      </p:sp>
      <p:grpSp>
        <p:nvGrpSpPr>
          <p:cNvPr id="4" name="组合 3"/>
          <p:cNvGrpSpPr/>
          <p:nvPr/>
        </p:nvGrpSpPr>
        <p:grpSpPr>
          <a:xfrm>
            <a:off x="752623" y="1780720"/>
            <a:ext cx="3674692" cy="3998023"/>
            <a:chOff x="4930923" y="1332135"/>
            <a:chExt cx="3674692" cy="3998023"/>
          </a:xfrm>
        </p:grpSpPr>
        <p:sp>
          <p:nvSpPr>
            <p:cNvPr id="5" name="矩形 4"/>
            <p:cNvSpPr/>
            <p:nvPr/>
          </p:nvSpPr>
          <p:spPr>
            <a:xfrm>
              <a:off x="4930923" y="3042303"/>
              <a:ext cx="3674692" cy="453759"/>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sz="1400">
                <a:solidFill>
                  <a:schemeClr val="bg1"/>
                </a:solidFill>
              </a:endParaRPr>
            </a:p>
          </p:txBody>
        </p:sp>
        <p:sp>
          <p:nvSpPr>
            <p:cNvPr id="6" name="矩形 5"/>
            <p:cNvSpPr/>
            <p:nvPr/>
          </p:nvSpPr>
          <p:spPr>
            <a:xfrm>
              <a:off x="4930923" y="3828516"/>
              <a:ext cx="3674692" cy="1501642"/>
            </a:xfrm>
            <a:prstGeom prst="rect">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 name="文本框 6"/>
            <p:cNvSpPr txBox="1"/>
            <p:nvPr/>
          </p:nvSpPr>
          <p:spPr>
            <a:xfrm>
              <a:off x="6184116" y="3099905"/>
              <a:ext cx="1005403" cy="338554"/>
            </a:xfrm>
            <a:prstGeom prst="rect">
              <a:avLst/>
            </a:prstGeom>
            <a:noFill/>
          </p:spPr>
          <p:txBody>
            <a:bodyPr wrap="none" rtlCol="0">
              <a:spAutoFit/>
            </a:bodyPr>
            <a:lstStyle/>
            <a:p>
              <a:r>
                <a:rPr lang="zh-CN" altLang="en-US" sz="1600" dirty="0">
                  <a:solidFill>
                    <a:schemeClr val="bg1"/>
                  </a:solidFill>
                </a:rPr>
                <a:t>虚拟化层</a:t>
              </a:r>
            </a:p>
          </p:txBody>
        </p:sp>
        <p:sp>
          <p:nvSpPr>
            <p:cNvPr id="8" name="圆柱形 7"/>
            <p:cNvSpPr/>
            <p:nvPr/>
          </p:nvSpPr>
          <p:spPr>
            <a:xfrm>
              <a:off x="5110385" y="4127683"/>
              <a:ext cx="922946" cy="749483"/>
            </a:xfrm>
            <a:prstGeom prst="can">
              <a:avLst>
                <a:gd name="adj" fmla="val 50000"/>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9" name="圆柱形 8"/>
            <p:cNvSpPr/>
            <p:nvPr/>
          </p:nvSpPr>
          <p:spPr>
            <a:xfrm>
              <a:off x="6293977" y="4127683"/>
              <a:ext cx="922946" cy="749483"/>
            </a:xfrm>
            <a:prstGeom prst="can">
              <a:avLst>
                <a:gd name="adj" fmla="val 50000"/>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0" name="圆柱形 9"/>
            <p:cNvSpPr/>
            <p:nvPr/>
          </p:nvSpPr>
          <p:spPr>
            <a:xfrm>
              <a:off x="7477570" y="4127683"/>
              <a:ext cx="922946" cy="749483"/>
            </a:xfrm>
            <a:prstGeom prst="can">
              <a:avLst>
                <a:gd name="adj" fmla="val 50000"/>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 name="文本框 10"/>
            <p:cNvSpPr txBox="1"/>
            <p:nvPr/>
          </p:nvSpPr>
          <p:spPr>
            <a:xfrm>
              <a:off x="5571858" y="4918996"/>
              <a:ext cx="1980029" cy="307777"/>
            </a:xfrm>
            <a:prstGeom prst="rect">
              <a:avLst/>
            </a:prstGeom>
            <a:noFill/>
          </p:spPr>
          <p:txBody>
            <a:bodyPr wrap="none" rtlCol="0">
              <a:spAutoFit/>
            </a:bodyPr>
            <a:lstStyle/>
            <a:p>
              <a:r>
                <a:rPr lang="zh-CN" altLang="en-US" sz="1400" dirty="0">
                  <a:solidFill>
                    <a:schemeClr val="tx1">
                      <a:lumMod val="75000"/>
                      <a:lumOff val="25000"/>
                    </a:schemeClr>
                  </a:solidFill>
                </a:rPr>
                <a:t>底层存储物理存储设备</a:t>
              </a: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38095" y="1851050"/>
              <a:ext cx="667526" cy="1028940"/>
            </a:xfrm>
            <a:prstGeom prst="rect">
              <a:avLst/>
            </a:prstGeom>
          </p:spPr>
        </p:pic>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53055" y="1851050"/>
              <a:ext cx="667526" cy="1028940"/>
            </a:xfrm>
            <a:prstGeom prst="rect">
              <a:avLst/>
            </a:prstGeom>
          </p:spPr>
        </p:pic>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68015" y="1851050"/>
              <a:ext cx="667526" cy="1028940"/>
            </a:xfrm>
            <a:prstGeom prst="rect">
              <a:avLst/>
            </a:prstGeom>
          </p:spPr>
        </p:pic>
        <p:sp>
          <p:nvSpPr>
            <p:cNvPr id="15" name="文本框 14"/>
            <p:cNvSpPr txBox="1"/>
            <p:nvPr/>
          </p:nvSpPr>
          <p:spPr>
            <a:xfrm>
              <a:off x="5571858" y="1332135"/>
              <a:ext cx="1980029" cy="307777"/>
            </a:xfrm>
            <a:prstGeom prst="rect">
              <a:avLst/>
            </a:prstGeom>
            <a:noFill/>
          </p:spPr>
          <p:txBody>
            <a:bodyPr wrap="none" rtlCol="0">
              <a:spAutoFit/>
            </a:bodyPr>
            <a:lstStyle/>
            <a:p>
              <a:r>
                <a:rPr lang="zh-CN" altLang="en-US" sz="1400">
                  <a:solidFill>
                    <a:schemeClr val="tx1">
                      <a:lumMod val="75000"/>
                      <a:lumOff val="25000"/>
                    </a:schemeClr>
                  </a:solidFill>
                </a:rPr>
                <a:t>物理服务器或者虚拟机</a:t>
              </a:r>
            </a:p>
          </p:txBody>
        </p:sp>
      </p:grpSp>
      <p:sp>
        <p:nvSpPr>
          <p:cNvPr id="17" name="内容占位符 16"/>
          <p:cNvSpPr>
            <a:spLocks noGrp="1"/>
          </p:cNvSpPr>
          <p:nvPr>
            <p:ph idx="1"/>
          </p:nvPr>
        </p:nvSpPr>
        <p:spPr>
          <a:xfrm>
            <a:off x="5090649" y="3136130"/>
            <a:ext cx="3577102" cy="1440138"/>
          </a:xfrm>
          <a:prstGeom prst="rect">
            <a:avLst/>
          </a:prstGeom>
        </p:spPr>
        <p:txBody>
          <a:bodyPr wrap="square">
            <a:spAutoFit/>
          </a:bodyPr>
          <a:lstStyle/>
          <a:p>
            <a:pPr marL="285750" indent="-285750">
              <a:lnSpc>
                <a:spcPct val="150000"/>
              </a:lnSpc>
              <a:buClr>
                <a:schemeClr val="accent5">
                  <a:lumMod val="60000"/>
                  <a:lumOff val="40000"/>
                </a:schemeClr>
              </a:buClr>
              <a:buFont typeface="Wingdings" panose="05000000000000000000" pitchFamily="2" charset="2"/>
              <a:buChar char="l"/>
            </a:pPr>
            <a:r>
              <a:rPr lang="zh-CN" altLang="en-US" dirty="0">
                <a:solidFill>
                  <a:srgbClr val="FF0000"/>
                </a:solidFill>
              </a:rPr>
              <a:t>减少存储系统的管理开销</a:t>
            </a:r>
            <a:endParaRPr lang="en-US" altLang="zh-CN" dirty="0">
              <a:solidFill>
                <a:srgbClr val="FF0000"/>
              </a:solidFill>
            </a:endParaRPr>
          </a:p>
          <a:p>
            <a:pPr marL="285750" indent="-285750">
              <a:lnSpc>
                <a:spcPct val="150000"/>
              </a:lnSpc>
              <a:buClr>
                <a:schemeClr val="accent5">
                  <a:lumMod val="60000"/>
                  <a:lumOff val="40000"/>
                </a:schemeClr>
              </a:buClr>
              <a:buFont typeface="Wingdings" panose="05000000000000000000" pitchFamily="2" charset="2"/>
              <a:buChar char="l"/>
            </a:pPr>
            <a:r>
              <a:rPr lang="zh-CN" altLang="en-US" dirty="0">
                <a:solidFill>
                  <a:srgbClr val="FF0000"/>
                </a:solidFill>
              </a:rPr>
              <a:t>实现存储系统数据共享</a:t>
            </a:r>
            <a:endParaRPr lang="en-US" altLang="zh-CN" dirty="0">
              <a:solidFill>
                <a:srgbClr val="FF0000"/>
              </a:solidFill>
            </a:endParaRPr>
          </a:p>
          <a:p>
            <a:pPr marL="285750" indent="-285750">
              <a:lnSpc>
                <a:spcPct val="150000"/>
              </a:lnSpc>
              <a:buClr>
                <a:schemeClr val="accent5">
                  <a:lumMod val="60000"/>
                  <a:lumOff val="40000"/>
                </a:schemeClr>
              </a:buClr>
              <a:buFont typeface="Wingdings" panose="05000000000000000000" pitchFamily="2" charset="2"/>
              <a:buChar char="l"/>
            </a:pPr>
            <a:r>
              <a:rPr lang="zh-CN" altLang="en-US" dirty="0">
                <a:solidFill>
                  <a:srgbClr val="FF0000"/>
                </a:solidFill>
              </a:rPr>
              <a:t>提供透明的高可靠性和可扩展性</a:t>
            </a:r>
            <a:r>
              <a:rPr lang="zh-CN" altLang="en-US" dirty="0"/>
              <a:t>。</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34</a:t>
            </a:fld>
            <a:endParaRPr lang="zh-CN" altLang="en-US"/>
          </a:p>
        </p:txBody>
      </p:sp>
    </p:spTree>
    <p:extLst>
      <p:ext uri="{BB962C8B-B14F-4D97-AF65-F5344CB8AC3E}">
        <p14:creationId xmlns:p14="http://schemas.microsoft.com/office/powerpoint/2010/main" val="8608293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p:cNvSpPr/>
          <p:nvPr/>
        </p:nvSpPr>
        <p:spPr>
          <a:xfrm>
            <a:off x="6090338" y="4080858"/>
            <a:ext cx="1988586" cy="208309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3443543" y="4850916"/>
            <a:ext cx="2032887" cy="131303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941726" y="3883049"/>
            <a:ext cx="2032887" cy="1384995"/>
          </a:xfrm>
          <a:prstGeom prst="rect">
            <a:avLst/>
          </a:prstGeom>
          <a:solidFill>
            <a:schemeClr val="accent1">
              <a:lumMod val="40000"/>
              <a:lumOff val="60000"/>
            </a:schemeClr>
          </a:solidFill>
        </p:spPr>
        <p:txBody>
          <a:bodyPr wrap="square">
            <a:spAutoFit/>
          </a:bodyPr>
          <a:lstStyle/>
          <a:p>
            <a:endParaRPr lang="en-US" altLang="zh-CN" sz="1200" dirty="0"/>
          </a:p>
          <a:p>
            <a:r>
              <a:rPr lang="zh-CN" altLang="en-US" sz="1200" dirty="0"/>
              <a:t>虚</a:t>
            </a:r>
            <a:endParaRPr lang="en-US" altLang="zh-CN" sz="1200" dirty="0"/>
          </a:p>
          <a:p>
            <a:r>
              <a:rPr lang="zh-CN" altLang="en-US" sz="1200" dirty="0"/>
              <a:t>拟</a:t>
            </a:r>
            <a:endParaRPr lang="en-US" altLang="zh-CN" sz="1200" dirty="0"/>
          </a:p>
          <a:p>
            <a:r>
              <a:rPr lang="zh-CN" altLang="en-US" sz="1200" dirty="0"/>
              <a:t>机</a:t>
            </a:r>
            <a:endParaRPr lang="en-US" altLang="zh-CN" sz="1200" dirty="0"/>
          </a:p>
          <a:p>
            <a:r>
              <a:rPr lang="zh-CN" altLang="en-US" sz="1200" dirty="0"/>
              <a:t>功</a:t>
            </a:r>
            <a:endParaRPr lang="en-US" altLang="zh-CN" sz="1200" dirty="0"/>
          </a:p>
          <a:p>
            <a:r>
              <a:rPr lang="zh-CN" altLang="en-US" sz="1200" dirty="0"/>
              <a:t>能</a:t>
            </a:r>
            <a:endParaRPr lang="en-US" altLang="zh-CN" sz="1200" dirty="0"/>
          </a:p>
          <a:p>
            <a:endParaRPr lang="zh-CN" altLang="en-US" sz="1200" dirty="0"/>
          </a:p>
        </p:txBody>
      </p:sp>
      <p:sp>
        <p:nvSpPr>
          <p:cNvPr id="38" name="矩形 37"/>
          <p:cNvSpPr/>
          <p:nvPr/>
        </p:nvSpPr>
        <p:spPr>
          <a:xfrm>
            <a:off x="941727" y="5393893"/>
            <a:ext cx="2032887" cy="7511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420454" y="287306"/>
            <a:ext cx="8301515" cy="649110"/>
          </a:xfrm>
        </p:spPr>
        <p:txBody>
          <a:bodyPr/>
          <a:lstStyle/>
          <a:p>
            <a:r>
              <a:rPr lang="zh-CN" altLang="en-US" dirty="0">
                <a:solidFill>
                  <a:srgbClr val="FF0000"/>
                </a:solidFill>
              </a:rPr>
              <a:t>存储虚拟化的实现方式</a:t>
            </a:r>
            <a:r>
              <a:rPr lang="en-US" altLang="zh-CN" dirty="0">
                <a:solidFill>
                  <a:srgbClr val="FF0000"/>
                </a:solidFill>
              </a:rPr>
              <a:t>x3</a:t>
            </a:r>
            <a:endParaRPr lang="zh-CN" altLang="en-US" dirty="0">
              <a:solidFill>
                <a:srgbClr val="FF0000"/>
              </a:solidFill>
            </a:endParaRPr>
          </a:p>
        </p:txBody>
      </p:sp>
      <p:sp>
        <p:nvSpPr>
          <p:cNvPr id="4" name="圆角矩形 3"/>
          <p:cNvSpPr/>
          <p:nvPr/>
        </p:nvSpPr>
        <p:spPr>
          <a:xfrm>
            <a:off x="1460061" y="1175907"/>
            <a:ext cx="971974" cy="919594"/>
          </a:xfrm>
          <a:prstGeom prst="roundRect">
            <a:avLst>
              <a:gd name="adj" fmla="val 544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364098" y="2136636"/>
            <a:ext cx="1188146" cy="584775"/>
          </a:xfrm>
          <a:prstGeom prst="rect">
            <a:avLst/>
          </a:prstGeom>
        </p:spPr>
        <p:txBody>
          <a:bodyPr wrap="none">
            <a:spAutoFit/>
          </a:bodyPr>
          <a:lstStyle/>
          <a:p>
            <a:r>
              <a:rPr lang="zh-CN" altLang="en-US" sz="1400" dirty="0">
                <a:solidFill>
                  <a:schemeClr val="tx1">
                    <a:lumMod val="75000"/>
                    <a:lumOff val="25000"/>
                  </a:schemeClr>
                </a:solidFill>
              </a:rPr>
              <a:t>基于</a:t>
            </a:r>
            <a:r>
              <a:rPr lang="zh-CN" altLang="en-US" b="1" dirty="0">
                <a:solidFill>
                  <a:schemeClr val="accent6"/>
                </a:solidFill>
              </a:rPr>
              <a:t>主机</a:t>
            </a:r>
            <a:r>
              <a:rPr lang="zh-CN" altLang="en-US" sz="1400" dirty="0">
                <a:solidFill>
                  <a:schemeClr val="tx1">
                    <a:lumMod val="75000"/>
                    <a:lumOff val="25000"/>
                  </a:schemeClr>
                </a:solidFill>
              </a:rPr>
              <a:t>的</a:t>
            </a:r>
            <a:endParaRPr lang="en-US" altLang="zh-CN" sz="1400" dirty="0">
              <a:solidFill>
                <a:schemeClr val="tx1">
                  <a:lumMod val="75000"/>
                  <a:lumOff val="25000"/>
                </a:schemeClr>
              </a:solidFill>
            </a:endParaRPr>
          </a:p>
          <a:p>
            <a:r>
              <a:rPr lang="zh-CN" altLang="en-US" sz="1400" dirty="0">
                <a:solidFill>
                  <a:schemeClr val="tx1">
                    <a:lumMod val="75000"/>
                    <a:lumOff val="25000"/>
                  </a:schemeClr>
                </a:solidFill>
              </a:rPr>
              <a:t>存储虚拟化</a:t>
            </a:r>
          </a:p>
        </p:txBody>
      </p:sp>
      <p:sp>
        <p:nvSpPr>
          <p:cNvPr id="6" name="圆角矩形 5"/>
          <p:cNvSpPr/>
          <p:nvPr/>
        </p:nvSpPr>
        <p:spPr>
          <a:xfrm>
            <a:off x="3977844" y="1175907"/>
            <a:ext cx="971974" cy="919594"/>
          </a:xfrm>
          <a:prstGeom prst="roundRect">
            <a:avLst>
              <a:gd name="adj" fmla="val 544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702535" y="2136636"/>
            <a:ext cx="1473480" cy="584775"/>
          </a:xfrm>
          <a:prstGeom prst="rect">
            <a:avLst/>
          </a:prstGeom>
        </p:spPr>
        <p:txBody>
          <a:bodyPr wrap="none">
            <a:spAutoFit/>
          </a:bodyPr>
          <a:lstStyle/>
          <a:p>
            <a:r>
              <a:rPr lang="zh-CN" altLang="en-US" sz="1400" dirty="0">
                <a:solidFill>
                  <a:schemeClr val="tx1">
                    <a:lumMod val="75000"/>
                    <a:lumOff val="25000"/>
                  </a:schemeClr>
                </a:solidFill>
              </a:rPr>
              <a:t>基于</a:t>
            </a:r>
            <a:r>
              <a:rPr lang="zh-CN" altLang="en-US" b="1" dirty="0">
                <a:solidFill>
                  <a:schemeClr val="accent6"/>
                </a:solidFill>
              </a:rPr>
              <a:t>存储设备</a:t>
            </a:r>
            <a:endParaRPr lang="en-US" altLang="zh-CN" b="1" dirty="0">
              <a:solidFill>
                <a:schemeClr val="accent6"/>
              </a:solidFill>
            </a:endParaRPr>
          </a:p>
          <a:p>
            <a:r>
              <a:rPr lang="zh-CN" altLang="en-US" sz="1400" dirty="0">
                <a:solidFill>
                  <a:schemeClr val="tx1">
                    <a:lumMod val="75000"/>
                    <a:lumOff val="25000"/>
                  </a:schemeClr>
                </a:solidFill>
              </a:rPr>
              <a:t>的存储虚拟化</a:t>
            </a:r>
          </a:p>
        </p:txBody>
      </p:sp>
      <p:sp>
        <p:nvSpPr>
          <p:cNvPr id="8" name="圆角矩形 7"/>
          <p:cNvSpPr/>
          <p:nvPr/>
        </p:nvSpPr>
        <p:spPr>
          <a:xfrm>
            <a:off x="6523465" y="1173831"/>
            <a:ext cx="971974" cy="919594"/>
          </a:xfrm>
          <a:prstGeom prst="roundRect">
            <a:avLst>
              <a:gd name="adj" fmla="val 544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28359" y="2136636"/>
            <a:ext cx="2339102" cy="584775"/>
          </a:xfrm>
          <a:prstGeom prst="rect">
            <a:avLst/>
          </a:prstGeom>
        </p:spPr>
        <p:txBody>
          <a:bodyPr wrap="none">
            <a:spAutoFit/>
          </a:bodyPr>
          <a:lstStyle/>
          <a:p>
            <a:r>
              <a:rPr lang="zh-CN" altLang="en-US" sz="1400" dirty="0">
                <a:solidFill>
                  <a:schemeClr val="tx1">
                    <a:lumMod val="75000"/>
                    <a:lumOff val="25000"/>
                  </a:schemeClr>
                </a:solidFill>
              </a:rPr>
              <a:t>基于</a:t>
            </a:r>
            <a:r>
              <a:rPr lang="zh-CN" altLang="en-US" b="1" dirty="0">
                <a:solidFill>
                  <a:schemeClr val="accent6"/>
                </a:solidFill>
              </a:rPr>
              <a:t>网络</a:t>
            </a:r>
            <a:r>
              <a:rPr lang="zh-CN" altLang="en-US" sz="1400" dirty="0">
                <a:solidFill>
                  <a:schemeClr val="tx1">
                    <a:lumMod val="75000"/>
                    <a:lumOff val="25000"/>
                  </a:schemeClr>
                </a:solidFill>
              </a:rPr>
              <a:t>的</a:t>
            </a:r>
            <a:endParaRPr lang="en-US" altLang="zh-CN" sz="1400" dirty="0">
              <a:solidFill>
                <a:schemeClr val="tx1">
                  <a:lumMod val="75000"/>
                  <a:lumOff val="25000"/>
                </a:schemeClr>
              </a:solidFill>
            </a:endParaRPr>
          </a:p>
          <a:p>
            <a:r>
              <a:rPr lang="zh-CN" altLang="en-US" sz="1400" dirty="0">
                <a:solidFill>
                  <a:schemeClr val="tx1">
                    <a:lumMod val="75000"/>
                    <a:lumOff val="25000"/>
                  </a:schemeClr>
                </a:solidFill>
              </a:rPr>
              <a:t>存储虚拟化（</a:t>
            </a:r>
            <a:r>
              <a:rPr lang="zh-CN" altLang="en-US" sz="1400" dirty="0">
                <a:solidFill>
                  <a:srgbClr val="FF0000"/>
                </a:solidFill>
              </a:rPr>
              <a:t>目前最好的</a:t>
            </a:r>
            <a:r>
              <a:rPr lang="zh-CN" altLang="en-US" sz="1400" dirty="0">
                <a:solidFill>
                  <a:schemeClr val="tx1">
                    <a:lumMod val="75000"/>
                    <a:lumOff val="25000"/>
                  </a:schemeClr>
                </a:solidFill>
              </a:rPr>
              <a:t>）</a:t>
            </a:r>
          </a:p>
        </p:txBody>
      </p:sp>
      <p:grpSp>
        <p:nvGrpSpPr>
          <p:cNvPr id="10" name="组合 9"/>
          <p:cNvGrpSpPr/>
          <p:nvPr/>
        </p:nvGrpSpPr>
        <p:grpSpPr>
          <a:xfrm>
            <a:off x="1688822" y="1375591"/>
            <a:ext cx="538698" cy="534582"/>
            <a:chOff x="-576263" y="2809875"/>
            <a:chExt cx="790576" cy="779463"/>
          </a:xfrm>
        </p:grpSpPr>
        <p:sp>
          <p:nvSpPr>
            <p:cNvPr id="11" name="Freeform 5"/>
            <p:cNvSpPr>
              <a:spLocks noEditPoints="1"/>
            </p:cNvSpPr>
            <p:nvPr/>
          </p:nvSpPr>
          <p:spPr bwMode="auto">
            <a:xfrm>
              <a:off x="-576263" y="2809875"/>
              <a:ext cx="790576" cy="623888"/>
            </a:xfrm>
            <a:custGeom>
              <a:avLst/>
              <a:gdLst>
                <a:gd name="T0" fmla="*/ 197 w 208"/>
                <a:gd name="T1" fmla="*/ 0 h 164"/>
                <a:gd name="T2" fmla="*/ 12 w 208"/>
                <a:gd name="T3" fmla="*/ 0 h 164"/>
                <a:gd name="T4" fmla="*/ 0 w 208"/>
                <a:gd name="T5" fmla="*/ 12 h 164"/>
                <a:gd name="T6" fmla="*/ 0 w 208"/>
                <a:gd name="T7" fmla="*/ 152 h 164"/>
                <a:gd name="T8" fmla="*/ 12 w 208"/>
                <a:gd name="T9" fmla="*/ 164 h 164"/>
                <a:gd name="T10" fmla="*/ 197 w 208"/>
                <a:gd name="T11" fmla="*/ 164 h 164"/>
                <a:gd name="T12" fmla="*/ 208 w 208"/>
                <a:gd name="T13" fmla="*/ 152 h 164"/>
                <a:gd name="T14" fmla="*/ 208 w 208"/>
                <a:gd name="T15" fmla="*/ 12 h 164"/>
                <a:gd name="T16" fmla="*/ 197 w 208"/>
                <a:gd name="T17" fmla="*/ 0 h 164"/>
                <a:gd name="T18" fmla="*/ 189 w 208"/>
                <a:gd name="T19" fmla="*/ 144 h 164"/>
                <a:gd name="T20" fmla="*/ 20 w 208"/>
                <a:gd name="T21" fmla="*/ 144 h 164"/>
                <a:gd name="T22" fmla="*/ 20 w 208"/>
                <a:gd name="T23" fmla="*/ 20 h 164"/>
                <a:gd name="T24" fmla="*/ 189 w 208"/>
                <a:gd name="T25" fmla="*/ 20 h 164"/>
                <a:gd name="T26" fmla="*/ 189 w 208"/>
                <a:gd name="T27" fmla="*/ 14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164">
                  <a:moveTo>
                    <a:pt x="197" y="0"/>
                  </a:moveTo>
                  <a:cubicBezTo>
                    <a:pt x="12" y="0"/>
                    <a:pt x="12" y="0"/>
                    <a:pt x="12" y="0"/>
                  </a:cubicBezTo>
                  <a:cubicBezTo>
                    <a:pt x="5" y="0"/>
                    <a:pt x="0" y="6"/>
                    <a:pt x="0" y="12"/>
                  </a:cubicBezTo>
                  <a:cubicBezTo>
                    <a:pt x="0" y="152"/>
                    <a:pt x="0" y="152"/>
                    <a:pt x="0" y="152"/>
                  </a:cubicBezTo>
                  <a:cubicBezTo>
                    <a:pt x="0" y="158"/>
                    <a:pt x="5" y="164"/>
                    <a:pt x="12" y="164"/>
                  </a:cubicBezTo>
                  <a:cubicBezTo>
                    <a:pt x="197" y="164"/>
                    <a:pt x="197" y="164"/>
                    <a:pt x="197" y="164"/>
                  </a:cubicBezTo>
                  <a:cubicBezTo>
                    <a:pt x="203" y="164"/>
                    <a:pt x="208" y="158"/>
                    <a:pt x="208" y="152"/>
                  </a:cubicBezTo>
                  <a:cubicBezTo>
                    <a:pt x="208" y="12"/>
                    <a:pt x="208" y="12"/>
                    <a:pt x="208" y="12"/>
                  </a:cubicBezTo>
                  <a:cubicBezTo>
                    <a:pt x="208" y="6"/>
                    <a:pt x="203" y="0"/>
                    <a:pt x="197" y="0"/>
                  </a:cubicBezTo>
                  <a:close/>
                  <a:moveTo>
                    <a:pt x="189" y="144"/>
                  </a:moveTo>
                  <a:cubicBezTo>
                    <a:pt x="20" y="144"/>
                    <a:pt x="20" y="144"/>
                    <a:pt x="20" y="144"/>
                  </a:cubicBezTo>
                  <a:cubicBezTo>
                    <a:pt x="20" y="20"/>
                    <a:pt x="20" y="20"/>
                    <a:pt x="20" y="20"/>
                  </a:cubicBezTo>
                  <a:cubicBezTo>
                    <a:pt x="189" y="20"/>
                    <a:pt x="189" y="20"/>
                    <a:pt x="189" y="20"/>
                  </a:cubicBezTo>
                  <a:lnTo>
                    <a:pt x="189" y="1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6"/>
            <p:cNvSpPr>
              <a:spLocks/>
            </p:cNvSpPr>
            <p:nvPr/>
          </p:nvSpPr>
          <p:spPr bwMode="auto">
            <a:xfrm>
              <a:off x="-409575" y="3449638"/>
              <a:ext cx="465138" cy="139700"/>
            </a:xfrm>
            <a:custGeom>
              <a:avLst/>
              <a:gdLst>
                <a:gd name="T0" fmla="*/ 110 w 122"/>
                <a:gd name="T1" fmla="*/ 22 h 37"/>
                <a:gd name="T2" fmla="*/ 97 w 122"/>
                <a:gd name="T3" fmla="*/ 22 h 37"/>
                <a:gd name="T4" fmla="*/ 89 w 122"/>
                <a:gd name="T5" fmla="*/ 0 h 37"/>
                <a:gd name="T6" fmla="*/ 32 w 122"/>
                <a:gd name="T7" fmla="*/ 0 h 37"/>
                <a:gd name="T8" fmla="*/ 24 w 122"/>
                <a:gd name="T9" fmla="*/ 22 h 37"/>
                <a:gd name="T10" fmla="*/ 12 w 122"/>
                <a:gd name="T11" fmla="*/ 22 h 37"/>
                <a:gd name="T12" fmla="*/ 0 w 122"/>
                <a:gd name="T13" fmla="*/ 28 h 37"/>
                <a:gd name="T14" fmla="*/ 0 w 122"/>
                <a:gd name="T15" fmla="*/ 32 h 37"/>
                <a:gd name="T16" fmla="*/ 12 w 122"/>
                <a:gd name="T17" fmla="*/ 37 h 37"/>
                <a:gd name="T18" fmla="*/ 110 w 122"/>
                <a:gd name="T19" fmla="*/ 37 h 37"/>
                <a:gd name="T20" fmla="*/ 122 w 122"/>
                <a:gd name="T21" fmla="*/ 32 h 37"/>
                <a:gd name="T22" fmla="*/ 122 w 122"/>
                <a:gd name="T23" fmla="*/ 28 h 37"/>
                <a:gd name="T24" fmla="*/ 110 w 122"/>
                <a:gd name="T25" fmla="*/ 2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2" h="37">
                  <a:moveTo>
                    <a:pt x="110" y="22"/>
                  </a:moveTo>
                  <a:cubicBezTo>
                    <a:pt x="97" y="22"/>
                    <a:pt x="97" y="22"/>
                    <a:pt x="97" y="22"/>
                  </a:cubicBezTo>
                  <a:cubicBezTo>
                    <a:pt x="89" y="0"/>
                    <a:pt x="89" y="0"/>
                    <a:pt x="89" y="0"/>
                  </a:cubicBezTo>
                  <a:cubicBezTo>
                    <a:pt x="32" y="0"/>
                    <a:pt x="32" y="0"/>
                    <a:pt x="32" y="0"/>
                  </a:cubicBezTo>
                  <a:cubicBezTo>
                    <a:pt x="24" y="22"/>
                    <a:pt x="24" y="22"/>
                    <a:pt x="24" y="22"/>
                  </a:cubicBezTo>
                  <a:cubicBezTo>
                    <a:pt x="12" y="22"/>
                    <a:pt x="12" y="22"/>
                    <a:pt x="12" y="22"/>
                  </a:cubicBezTo>
                  <a:cubicBezTo>
                    <a:pt x="5" y="22"/>
                    <a:pt x="0" y="25"/>
                    <a:pt x="0" y="28"/>
                  </a:cubicBezTo>
                  <a:cubicBezTo>
                    <a:pt x="0" y="32"/>
                    <a:pt x="0" y="32"/>
                    <a:pt x="0" y="32"/>
                  </a:cubicBezTo>
                  <a:cubicBezTo>
                    <a:pt x="0" y="35"/>
                    <a:pt x="5" y="37"/>
                    <a:pt x="12" y="37"/>
                  </a:cubicBezTo>
                  <a:cubicBezTo>
                    <a:pt x="110" y="37"/>
                    <a:pt x="110" y="37"/>
                    <a:pt x="110" y="37"/>
                  </a:cubicBezTo>
                  <a:cubicBezTo>
                    <a:pt x="117" y="37"/>
                    <a:pt x="122" y="35"/>
                    <a:pt x="122" y="32"/>
                  </a:cubicBezTo>
                  <a:cubicBezTo>
                    <a:pt x="122" y="28"/>
                    <a:pt x="122" y="28"/>
                    <a:pt x="122" y="28"/>
                  </a:cubicBezTo>
                  <a:cubicBezTo>
                    <a:pt x="122" y="25"/>
                    <a:pt x="117" y="22"/>
                    <a:pt x="110" y="2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7"/>
            <p:cNvSpPr>
              <a:spLocks noEditPoints="1"/>
            </p:cNvSpPr>
            <p:nvPr/>
          </p:nvSpPr>
          <p:spPr bwMode="auto">
            <a:xfrm>
              <a:off x="-446088" y="2943225"/>
              <a:ext cx="338138" cy="330200"/>
            </a:xfrm>
            <a:custGeom>
              <a:avLst/>
              <a:gdLst>
                <a:gd name="T0" fmla="*/ 13 w 89"/>
                <a:gd name="T1" fmla="*/ 64 h 87"/>
                <a:gd name="T2" fmla="*/ 8 w 89"/>
                <a:gd name="T3" fmla="*/ 69 h 87"/>
                <a:gd name="T4" fmla="*/ 19 w 89"/>
                <a:gd name="T5" fmla="*/ 81 h 87"/>
                <a:gd name="T6" fmla="*/ 24 w 89"/>
                <a:gd name="T7" fmla="*/ 76 h 87"/>
                <a:gd name="T8" fmla="*/ 36 w 89"/>
                <a:gd name="T9" fmla="*/ 81 h 87"/>
                <a:gd name="T10" fmla="*/ 36 w 89"/>
                <a:gd name="T11" fmla="*/ 87 h 87"/>
                <a:gd name="T12" fmla="*/ 52 w 89"/>
                <a:gd name="T13" fmla="*/ 87 h 87"/>
                <a:gd name="T14" fmla="*/ 52 w 89"/>
                <a:gd name="T15" fmla="*/ 81 h 87"/>
                <a:gd name="T16" fmla="*/ 65 w 89"/>
                <a:gd name="T17" fmla="*/ 76 h 87"/>
                <a:gd name="T18" fmla="*/ 70 w 89"/>
                <a:gd name="T19" fmla="*/ 80 h 87"/>
                <a:gd name="T20" fmla="*/ 81 w 89"/>
                <a:gd name="T21" fmla="*/ 69 h 87"/>
                <a:gd name="T22" fmla="*/ 77 w 89"/>
                <a:gd name="T23" fmla="*/ 65 h 87"/>
                <a:gd name="T24" fmla="*/ 82 w 89"/>
                <a:gd name="T25" fmla="*/ 52 h 87"/>
                <a:gd name="T26" fmla="*/ 89 w 89"/>
                <a:gd name="T27" fmla="*/ 52 h 87"/>
                <a:gd name="T28" fmla="*/ 89 w 89"/>
                <a:gd name="T29" fmla="*/ 36 h 87"/>
                <a:gd name="T30" fmla="*/ 82 w 89"/>
                <a:gd name="T31" fmla="*/ 36 h 87"/>
                <a:gd name="T32" fmla="*/ 77 w 89"/>
                <a:gd name="T33" fmla="*/ 23 h 87"/>
                <a:gd name="T34" fmla="*/ 82 w 89"/>
                <a:gd name="T35" fmla="*/ 18 h 87"/>
                <a:gd name="T36" fmla="*/ 71 w 89"/>
                <a:gd name="T37" fmla="*/ 6 h 87"/>
                <a:gd name="T38" fmla="*/ 65 w 89"/>
                <a:gd name="T39" fmla="*/ 12 h 87"/>
                <a:gd name="T40" fmla="*/ 52 w 89"/>
                <a:gd name="T41" fmla="*/ 6 h 87"/>
                <a:gd name="T42" fmla="*/ 52 w 89"/>
                <a:gd name="T43" fmla="*/ 0 h 87"/>
                <a:gd name="T44" fmla="*/ 36 w 89"/>
                <a:gd name="T45" fmla="*/ 0 h 87"/>
                <a:gd name="T46" fmla="*/ 36 w 89"/>
                <a:gd name="T47" fmla="*/ 6 h 87"/>
                <a:gd name="T48" fmla="*/ 24 w 89"/>
                <a:gd name="T49" fmla="*/ 12 h 87"/>
                <a:gd name="T50" fmla="*/ 18 w 89"/>
                <a:gd name="T51" fmla="*/ 6 h 87"/>
                <a:gd name="T52" fmla="*/ 7 w 89"/>
                <a:gd name="T53" fmla="*/ 18 h 87"/>
                <a:gd name="T54" fmla="*/ 13 w 89"/>
                <a:gd name="T55" fmla="*/ 23 h 87"/>
                <a:gd name="T56" fmla="*/ 7 w 89"/>
                <a:gd name="T57" fmla="*/ 36 h 87"/>
                <a:gd name="T58" fmla="*/ 0 w 89"/>
                <a:gd name="T59" fmla="*/ 36 h 87"/>
                <a:gd name="T60" fmla="*/ 0 w 89"/>
                <a:gd name="T61" fmla="*/ 52 h 87"/>
                <a:gd name="T62" fmla="*/ 7 w 89"/>
                <a:gd name="T63" fmla="*/ 52 h 87"/>
                <a:gd name="T64" fmla="*/ 13 w 89"/>
                <a:gd name="T65" fmla="*/ 64 h 87"/>
                <a:gd name="T66" fmla="*/ 45 w 89"/>
                <a:gd name="T67" fmla="*/ 17 h 87"/>
                <a:gd name="T68" fmla="*/ 72 w 89"/>
                <a:gd name="T69" fmla="*/ 44 h 87"/>
                <a:gd name="T70" fmla="*/ 45 w 89"/>
                <a:gd name="T71" fmla="*/ 71 h 87"/>
                <a:gd name="T72" fmla="*/ 17 w 89"/>
                <a:gd name="T73" fmla="*/ 44 h 87"/>
                <a:gd name="T74" fmla="*/ 45 w 89"/>
                <a:gd name="T75" fmla="*/ 1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9" h="87">
                  <a:moveTo>
                    <a:pt x="13" y="64"/>
                  </a:moveTo>
                  <a:cubicBezTo>
                    <a:pt x="8" y="69"/>
                    <a:pt x="8" y="69"/>
                    <a:pt x="8" y="69"/>
                  </a:cubicBezTo>
                  <a:cubicBezTo>
                    <a:pt x="19" y="81"/>
                    <a:pt x="19" y="81"/>
                    <a:pt x="19" y="81"/>
                  </a:cubicBezTo>
                  <a:cubicBezTo>
                    <a:pt x="24" y="76"/>
                    <a:pt x="24" y="76"/>
                    <a:pt x="24" y="76"/>
                  </a:cubicBezTo>
                  <a:cubicBezTo>
                    <a:pt x="28" y="78"/>
                    <a:pt x="32" y="80"/>
                    <a:pt x="36" y="81"/>
                  </a:cubicBezTo>
                  <a:cubicBezTo>
                    <a:pt x="36" y="87"/>
                    <a:pt x="36" y="87"/>
                    <a:pt x="36" y="87"/>
                  </a:cubicBezTo>
                  <a:cubicBezTo>
                    <a:pt x="52" y="87"/>
                    <a:pt x="52" y="87"/>
                    <a:pt x="52" y="87"/>
                  </a:cubicBezTo>
                  <a:cubicBezTo>
                    <a:pt x="52" y="81"/>
                    <a:pt x="52" y="81"/>
                    <a:pt x="52" y="81"/>
                  </a:cubicBezTo>
                  <a:cubicBezTo>
                    <a:pt x="57" y="80"/>
                    <a:pt x="61" y="78"/>
                    <a:pt x="65" y="76"/>
                  </a:cubicBezTo>
                  <a:cubicBezTo>
                    <a:pt x="70" y="80"/>
                    <a:pt x="70" y="80"/>
                    <a:pt x="70" y="80"/>
                  </a:cubicBezTo>
                  <a:cubicBezTo>
                    <a:pt x="81" y="69"/>
                    <a:pt x="81" y="69"/>
                    <a:pt x="81" y="69"/>
                  </a:cubicBezTo>
                  <a:cubicBezTo>
                    <a:pt x="77" y="65"/>
                    <a:pt x="77" y="65"/>
                    <a:pt x="77" y="65"/>
                  </a:cubicBezTo>
                  <a:cubicBezTo>
                    <a:pt x="79" y="61"/>
                    <a:pt x="81" y="56"/>
                    <a:pt x="82" y="52"/>
                  </a:cubicBezTo>
                  <a:cubicBezTo>
                    <a:pt x="89" y="52"/>
                    <a:pt x="89" y="52"/>
                    <a:pt x="89" y="52"/>
                  </a:cubicBezTo>
                  <a:cubicBezTo>
                    <a:pt x="89" y="36"/>
                    <a:pt x="89" y="36"/>
                    <a:pt x="89" y="36"/>
                  </a:cubicBezTo>
                  <a:cubicBezTo>
                    <a:pt x="82" y="36"/>
                    <a:pt x="82" y="36"/>
                    <a:pt x="82" y="36"/>
                  </a:cubicBezTo>
                  <a:cubicBezTo>
                    <a:pt x="81" y="31"/>
                    <a:pt x="79" y="27"/>
                    <a:pt x="77" y="23"/>
                  </a:cubicBezTo>
                  <a:cubicBezTo>
                    <a:pt x="82" y="18"/>
                    <a:pt x="82" y="18"/>
                    <a:pt x="82" y="18"/>
                  </a:cubicBezTo>
                  <a:cubicBezTo>
                    <a:pt x="71" y="6"/>
                    <a:pt x="71" y="6"/>
                    <a:pt x="71" y="6"/>
                  </a:cubicBezTo>
                  <a:cubicBezTo>
                    <a:pt x="65" y="12"/>
                    <a:pt x="65" y="12"/>
                    <a:pt x="65" y="12"/>
                  </a:cubicBezTo>
                  <a:cubicBezTo>
                    <a:pt x="62" y="9"/>
                    <a:pt x="57" y="7"/>
                    <a:pt x="52" y="6"/>
                  </a:cubicBezTo>
                  <a:cubicBezTo>
                    <a:pt x="52" y="0"/>
                    <a:pt x="52" y="0"/>
                    <a:pt x="52" y="0"/>
                  </a:cubicBezTo>
                  <a:cubicBezTo>
                    <a:pt x="36" y="0"/>
                    <a:pt x="36" y="0"/>
                    <a:pt x="36" y="0"/>
                  </a:cubicBezTo>
                  <a:cubicBezTo>
                    <a:pt x="36" y="6"/>
                    <a:pt x="36" y="6"/>
                    <a:pt x="36" y="6"/>
                  </a:cubicBezTo>
                  <a:cubicBezTo>
                    <a:pt x="32" y="7"/>
                    <a:pt x="28" y="9"/>
                    <a:pt x="24" y="12"/>
                  </a:cubicBezTo>
                  <a:cubicBezTo>
                    <a:pt x="18" y="6"/>
                    <a:pt x="18" y="6"/>
                    <a:pt x="18" y="6"/>
                  </a:cubicBezTo>
                  <a:cubicBezTo>
                    <a:pt x="7" y="18"/>
                    <a:pt x="7" y="18"/>
                    <a:pt x="7" y="18"/>
                  </a:cubicBezTo>
                  <a:cubicBezTo>
                    <a:pt x="13" y="23"/>
                    <a:pt x="13" y="23"/>
                    <a:pt x="13" y="23"/>
                  </a:cubicBezTo>
                  <a:cubicBezTo>
                    <a:pt x="10" y="27"/>
                    <a:pt x="8" y="31"/>
                    <a:pt x="7" y="36"/>
                  </a:cubicBezTo>
                  <a:cubicBezTo>
                    <a:pt x="0" y="36"/>
                    <a:pt x="0" y="36"/>
                    <a:pt x="0" y="36"/>
                  </a:cubicBezTo>
                  <a:cubicBezTo>
                    <a:pt x="0" y="52"/>
                    <a:pt x="0" y="52"/>
                    <a:pt x="0" y="52"/>
                  </a:cubicBezTo>
                  <a:cubicBezTo>
                    <a:pt x="7" y="52"/>
                    <a:pt x="7" y="52"/>
                    <a:pt x="7" y="52"/>
                  </a:cubicBezTo>
                  <a:cubicBezTo>
                    <a:pt x="8" y="56"/>
                    <a:pt x="10" y="61"/>
                    <a:pt x="13" y="64"/>
                  </a:cubicBezTo>
                  <a:close/>
                  <a:moveTo>
                    <a:pt x="45" y="17"/>
                  </a:moveTo>
                  <a:cubicBezTo>
                    <a:pt x="60" y="17"/>
                    <a:pt x="72" y="29"/>
                    <a:pt x="72" y="44"/>
                  </a:cubicBezTo>
                  <a:cubicBezTo>
                    <a:pt x="72" y="58"/>
                    <a:pt x="60" y="71"/>
                    <a:pt x="45" y="71"/>
                  </a:cubicBezTo>
                  <a:cubicBezTo>
                    <a:pt x="30" y="71"/>
                    <a:pt x="17" y="58"/>
                    <a:pt x="17" y="44"/>
                  </a:cubicBezTo>
                  <a:cubicBezTo>
                    <a:pt x="17" y="29"/>
                    <a:pt x="30" y="17"/>
                    <a:pt x="45" y="17"/>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8"/>
            <p:cNvSpPr>
              <a:spLocks noEditPoints="1"/>
            </p:cNvSpPr>
            <p:nvPr/>
          </p:nvSpPr>
          <p:spPr bwMode="auto">
            <a:xfrm>
              <a:off x="-355600" y="3030538"/>
              <a:ext cx="155575" cy="155575"/>
            </a:xfrm>
            <a:custGeom>
              <a:avLst/>
              <a:gdLst>
                <a:gd name="T0" fmla="*/ 20 w 41"/>
                <a:gd name="T1" fmla="*/ 41 h 41"/>
                <a:gd name="T2" fmla="*/ 41 w 41"/>
                <a:gd name="T3" fmla="*/ 21 h 41"/>
                <a:gd name="T4" fmla="*/ 20 w 41"/>
                <a:gd name="T5" fmla="*/ 0 h 41"/>
                <a:gd name="T6" fmla="*/ 0 w 41"/>
                <a:gd name="T7" fmla="*/ 21 h 41"/>
                <a:gd name="T8" fmla="*/ 20 w 41"/>
                <a:gd name="T9" fmla="*/ 41 h 41"/>
                <a:gd name="T10" fmla="*/ 20 w 41"/>
                <a:gd name="T11" fmla="*/ 7 h 41"/>
                <a:gd name="T12" fmla="*/ 34 w 41"/>
                <a:gd name="T13" fmla="*/ 21 h 41"/>
                <a:gd name="T14" fmla="*/ 20 w 41"/>
                <a:gd name="T15" fmla="*/ 34 h 41"/>
                <a:gd name="T16" fmla="*/ 6 w 41"/>
                <a:gd name="T17" fmla="*/ 21 h 41"/>
                <a:gd name="T18" fmla="*/ 20 w 41"/>
                <a:gd name="T19" fmla="*/ 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1">
                  <a:moveTo>
                    <a:pt x="20" y="41"/>
                  </a:moveTo>
                  <a:cubicBezTo>
                    <a:pt x="32" y="41"/>
                    <a:pt x="41" y="32"/>
                    <a:pt x="41" y="21"/>
                  </a:cubicBezTo>
                  <a:cubicBezTo>
                    <a:pt x="41" y="9"/>
                    <a:pt x="32" y="0"/>
                    <a:pt x="20" y="0"/>
                  </a:cubicBezTo>
                  <a:cubicBezTo>
                    <a:pt x="9" y="0"/>
                    <a:pt x="0" y="9"/>
                    <a:pt x="0" y="21"/>
                  </a:cubicBezTo>
                  <a:cubicBezTo>
                    <a:pt x="0" y="32"/>
                    <a:pt x="9" y="41"/>
                    <a:pt x="20" y="41"/>
                  </a:cubicBezTo>
                  <a:close/>
                  <a:moveTo>
                    <a:pt x="20" y="7"/>
                  </a:moveTo>
                  <a:cubicBezTo>
                    <a:pt x="28" y="7"/>
                    <a:pt x="34" y="13"/>
                    <a:pt x="34" y="21"/>
                  </a:cubicBezTo>
                  <a:cubicBezTo>
                    <a:pt x="34" y="28"/>
                    <a:pt x="28" y="34"/>
                    <a:pt x="20" y="34"/>
                  </a:cubicBezTo>
                  <a:cubicBezTo>
                    <a:pt x="13" y="34"/>
                    <a:pt x="6" y="28"/>
                    <a:pt x="6" y="21"/>
                  </a:cubicBezTo>
                  <a:cubicBezTo>
                    <a:pt x="6" y="13"/>
                    <a:pt x="13" y="7"/>
                    <a:pt x="20" y="7"/>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Oval 9"/>
            <p:cNvSpPr>
              <a:spLocks noChangeArrowheads="1"/>
            </p:cNvSpPr>
            <p:nvPr/>
          </p:nvSpPr>
          <p:spPr bwMode="auto">
            <a:xfrm>
              <a:off x="-306388" y="3079750"/>
              <a:ext cx="57150" cy="57150"/>
            </a:xfrm>
            <a:prstGeom prst="ellipse">
              <a:avLst/>
            </a:pr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0"/>
            <p:cNvSpPr>
              <a:spLocks noEditPoints="1"/>
            </p:cNvSpPr>
            <p:nvPr/>
          </p:nvSpPr>
          <p:spPr bwMode="auto">
            <a:xfrm>
              <a:off x="-115887" y="3095625"/>
              <a:ext cx="204788" cy="201613"/>
            </a:xfrm>
            <a:custGeom>
              <a:avLst/>
              <a:gdLst>
                <a:gd name="T0" fmla="*/ 0 w 54"/>
                <a:gd name="T1" fmla="*/ 22 h 53"/>
                <a:gd name="T2" fmla="*/ 0 w 54"/>
                <a:gd name="T3" fmla="*/ 32 h 53"/>
                <a:gd name="T4" fmla="*/ 4 w 54"/>
                <a:gd name="T5" fmla="*/ 32 h 53"/>
                <a:gd name="T6" fmla="*/ 7 w 54"/>
                <a:gd name="T7" fmla="*/ 39 h 53"/>
                <a:gd name="T8" fmla="*/ 4 w 54"/>
                <a:gd name="T9" fmla="*/ 43 h 53"/>
                <a:gd name="T10" fmla="*/ 11 w 54"/>
                <a:gd name="T11" fmla="*/ 49 h 53"/>
                <a:gd name="T12" fmla="*/ 14 w 54"/>
                <a:gd name="T13" fmla="*/ 46 h 53"/>
                <a:gd name="T14" fmla="*/ 22 w 54"/>
                <a:gd name="T15" fmla="*/ 49 h 53"/>
                <a:gd name="T16" fmla="*/ 22 w 54"/>
                <a:gd name="T17" fmla="*/ 53 h 53"/>
                <a:gd name="T18" fmla="*/ 31 w 54"/>
                <a:gd name="T19" fmla="*/ 53 h 53"/>
                <a:gd name="T20" fmla="*/ 31 w 54"/>
                <a:gd name="T21" fmla="*/ 50 h 53"/>
                <a:gd name="T22" fmla="*/ 39 w 54"/>
                <a:gd name="T23" fmla="*/ 46 h 53"/>
                <a:gd name="T24" fmla="*/ 42 w 54"/>
                <a:gd name="T25" fmla="*/ 49 h 53"/>
                <a:gd name="T26" fmla="*/ 49 w 54"/>
                <a:gd name="T27" fmla="*/ 42 h 53"/>
                <a:gd name="T28" fmla="*/ 46 w 54"/>
                <a:gd name="T29" fmla="*/ 40 h 53"/>
                <a:gd name="T30" fmla="*/ 50 w 54"/>
                <a:gd name="T31" fmla="*/ 32 h 53"/>
                <a:gd name="T32" fmla="*/ 54 w 54"/>
                <a:gd name="T33" fmla="*/ 32 h 53"/>
                <a:gd name="T34" fmla="*/ 54 w 54"/>
                <a:gd name="T35" fmla="*/ 22 h 53"/>
                <a:gd name="T36" fmla="*/ 50 w 54"/>
                <a:gd name="T37" fmla="*/ 22 h 53"/>
                <a:gd name="T38" fmla="*/ 46 w 54"/>
                <a:gd name="T39" fmla="*/ 14 h 53"/>
                <a:gd name="T40" fmla="*/ 49 w 54"/>
                <a:gd name="T41" fmla="*/ 11 h 53"/>
                <a:gd name="T42" fmla="*/ 43 w 54"/>
                <a:gd name="T43" fmla="*/ 4 h 53"/>
                <a:gd name="T44" fmla="*/ 40 w 54"/>
                <a:gd name="T45" fmla="*/ 7 h 53"/>
                <a:gd name="T46" fmla="*/ 31 w 54"/>
                <a:gd name="T47" fmla="*/ 4 h 53"/>
                <a:gd name="T48" fmla="*/ 31 w 54"/>
                <a:gd name="T49" fmla="*/ 0 h 53"/>
                <a:gd name="T50" fmla="*/ 22 w 54"/>
                <a:gd name="T51" fmla="*/ 0 h 53"/>
                <a:gd name="T52" fmla="*/ 22 w 54"/>
                <a:gd name="T53" fmla="*/ 4 h 53"/>
                <a:gd name="T54" fmla="*/ 14 w 54"/>
                <a:gd name="T55" fmla="*/ 7 h 53"/>
                <a:gd name="T56" fmla="*/ 11 w 54"/>
                <a:gd name="T57" fmla="*/ 4 h 53"/>
                <a:gd name="T58" fmla="*/ 4 w 54"/>
                <a:gd name="T59" fmla="*/ 11 h 53"/>
                <a:gd name="T60" fmla="*/ 7 w 54"/>
                <a:gd name="T61" fmla="*/ 14 h 53"/>
                <a:gd name="T62" fmla="*/ 4 w 54"/>
                <a:gd name="T63" fmla="*/ 22 h 53"/>
                <a:gd name="T64" fmla="*/ 0 w 54"/>
                <a:gd name="T65" fmla="*/ 22 h 53"/>
                <a:gd name="T66" fmla="*/ 27 w 54"/>
                <a:gd name="T67" fmla="*/ 10 h 53"/>
                <a:gd name="T68" fmla="*/ 43 w 54"/>
                <a:gd name="T69" fmla="*/ 27 h 53"/>
                <a:gd name="T70" fmla="*/ 27 w 54"/>
                <a:gd name="T71" fmla="*/ 43 h 53"/>
                <a:gd name="T72" fmla="*/ 10 w 54"/>
                <a:gd name="T73" fmla="*/ 27 h 53"/>
                <a:gd name="T74" fmla="*/ 27 w 54"/>
                <a:gd name="T75" fmla="*/ 1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53">
                  <a:moveTo>
                    <a:pt x="0" y="22"/>
                  </a:moveTo>
                  <a:cubicBezTo>
                    <a:pt x="0" y="32"/>
                    <a:pt x="0" y="32"/>
                    <a:pt x="0" y="32"/>
                  </a:cubicBezTo>
                  <a:cubicBezTo>
                    <a:pt x="4" y="32"/>
                    <a:pt x="4" y="32"/>
                    <a:pt x="4" y="32"/>
                  </a:cubicBezTo>
                  <a:cubicBezTo>
                    <a:pt x="5" y="35"/>
                    <a:pt x="6" y="37"/>
                    <a:pt x="7" y="39"/>
                  </a:cubicBezTo>
                  <a:cubicBezTo>
                    <a:pt x="4" y="43"/>
                    <a:pt x="4" y="43"/>
                    <a:pt x="4" y="43"/>
                  </a:cubicBezTo>
                  <a:cubicBezTo>
                    <a:pt x="11" y="49"/>
                    <a:pt x="11" y="49"/>
                    <a:pt x="11" y="49"/>
                  </a:cubicBezTo>
                  <a:cubicBezTo>
                    <a:pt x="14" y="46"/>
                    <a:pt x="14" y="46"/>
                    <a:pt x="14" y="46"/>
                  </a:cubicBezTo>
                  <a:cubicBezTo>
                    <a:pt x="16" y="48"/>
                    <a:pt x="19" y="49"/>
                    <a:pt x="22" y="49"/>
                  </a:cubicBezTo>
                  <a:cubicBezTo>
                    <a:pt x="22" y="53"/>
                    <a:pt x="22" y="53"/>
                    <a:pt x="22" y="53"/>
                  </a:cubicBezTo>
                  <a:cubicBezTo>
                    <a:pt x="31" y="53"/>
                    <a:pt x="31" y="53"/>
                    <a:pt x="31" y="53"/>
                  </a:cubicBezTo>
                  <a:cubicBezTo>
                    <a:pt x="31" y="50"/>
                    <a:pt x="31" y="50"/>
                    <a:pt x="31" y="50"/>
                  </a:cubicBezTo>
                  <a:cubicBezTo>
                    <a:pt x="34" y="49"/>
                    <a:pt x="37" y="48"/>
                    <a:pt x="39" y="46"/>
                  </a:cubicBezTo>
                  <a:cubicBezTo>
                    <a:pt x="42" y="49"/>
                    <a:pt x="42" y="49"/>
                    <a:pt x="42" y="49"/>
                  </a:cubicBezTo>
                  <a:cubicBezTo>
                    <a:pt x="49" y="42"/>
                    <a:pt x="49" y="42"/>
                    <a:pt x="49" y="42"/>
                  </a:cubicBezTo>
                  <a:cubicBezTo>
                    <a:pt x="46" y="40"/>
                    <a:pt x="46" y="40"/>
                    <a:pt x="46" y="40"/>
                  </a:cubicBezTo>
                  <a:cubicBezTo>
                    <a:pt x="48" y="37"/>
                    <a:pt x="49" y="35"/>
                    <a:pt x="50" y="32"/>
                  </a:cubicBezTo>
                  <a:cubicBezTo>
                    <a:pt x="54" y="32"/>
                    <a:pt x="54" y="32"/>
                    <a:pt x="54" y="32"/>
                  </a:cubicBezTo>
                  <a:cubicBezTo>
                    <a:pt x="54" y="22"/>
                    <a:pt x="54" y="22"/>
                    <a:pt x="54" y="22"/>
                  </a:cubicBezTo>
                  <a:cubicBezTo>
                    <a:pt x="50" y="22"/>
                    <a:pt x="50" y="22"/>
                    <a:pt x="50" y="22"/>
                  </a:cubicBezTo>
                  <a:cubicBezTo>
                    <a:pt x="49" y="19"/>
                    <a:pt x="48" y="16"/>
                    <a:pt x="46" y="14"/>
                  </a:cubicBezTo>
                  <a:cubicBezTo>
                    <a:pt x="49" y="11"/>
                    <a:pt x="49" y="11"/>
                    <a:pt x="49" y="11"/>
                  </a:cubicBezTo>
                  <a:cubicBezTo>
                    <a:pt x="43" y="4"/>
                    <a:pt x="43" y="4"/>
                    <a:pt x="43" y="4"/>
                  </a:cubicBezTo>
                  <a:cubicBezTo>
                    <a:pt x="40" y="7"/>
                    <a:pt x="40" y="7"/>
                    <a:pt x="40" y="7"/>
                  </a:cubicBezTo>
                  <a:cubicBezTo>
                    <a:pt x="37" y="6"/>
                    <a:pt x="34" y="5"/>
                    <a:pt x="31" y="4"/>
                  </a:cubicBezTo>
                  <a:cubicBezTo>
                    <a:pt x="31" y="0"/>
                    <a:pt x="31" y="0"/>
                    <a:pt x="31" y="0"/>
                  </a:cubicBezTo>
                  <a:cubicBezTo>
                    <a:pt x="22" y="0"/>
                    <a:pt x="22" y="0"/>
                    <a:pt x="22" y="0"/>
                  </a:cubicBezTo>
                  <a:cubicBezTo>
                    <a:pt x="22" y="4"/>
                    <a:pt x="22" y="4"/>
                    <a:pt x="22" y="4"/>
                  </a:cubicBezTo>
                  <a:cubicBezTo>
                    <a:pt x="19" y="5"/>
                    <a:pt x="16" y="6"/>
                    <a:pt x="14" y="7"/>
                  </a:cubicBezTo>
                  <a:cubicBezTo>
                    <a:pt x="11" y="4"/>
                    <a:pt x="11" y="4"/>
                    <a:pt x="11" y="4"/>
                  </a:cubicBezTo>
                  <a:cubicBezTo>
                    <a:pt x="4" y="11"/>
                    <a:pt x="4" y="11"/>
                    <a:pt x="4" y="11"/>
                  </a:cubicBezTo>
                  <a:cubicBezTo>
                    <a:pt x="7" y="14"/>
                    <a:pt x="7" y="14"/>
                    <a:pt x="7" y="14"/>
                  </a:cubicBezTo>
                  <a:cubicBezTo>
                    <a:pt x="6" y="17"/>
                    <a:pt x="5" y="19"/>
                    <a:pt x="4" y="22"/>
                  </a:cubicBezTo>
                  <a:lnTo>
                    <a:pt x="0" y="22"/>
                  </a:lnTo>
                  <a:close/>
                  <a:moveTo>
                    <a:pt x="27" y="10"/>
                  </a:moveTo>
                  <a:cubicBezTo>
                    <a:pt x="36" y="10"/>
                    <a:pt x="43" y="18"/>
                    <a:pt x="43" y="27"/>
                  </a:cubicBezTo>
                  <a:cubicBezTo>
                    <a:pt x="43" y="36"/>
                    <a:pt x="36" y="43"/>
                    <a:pt x="27" y="43"/>
                  </a:cubicBezTo>
                  <a:cubicBezTo>
                    <a:pt x="18" y="43"/>
                    <a:pt x="10" y="36"/>
                    <a:pt x="10" y="27"/>
                  </a:cubicBezTo>
                  <a:cubicBezTo>
                    <a:pt x="10" y="18"/>
                    <a:pt x="18" y="10"/>
                    <a:pt x="27" y="10"/>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1"/>
            <p:cNvSpPr>
              <a:spLocks noEditPoints="1"/>
            </p:cNvSpPr>
            <p:nvPr/>
          </p:nvSpPr>
          <p:spPr bwMode="auto">
            <a:xfrm>
              <a:off x="-61912" y="3148013"/>
              <a:ext cx="93663" cy="95250"/>
            </a:xfrm>
            <a:custGeom>
              <a:avLst/>
              <a:gdLst>
                <a:gd name="T0" fmla="*/ 13 w 25"/>
                <a:gd name="T1" fmla="*/ 25 h 25"/>
                <a:gd name="T2" fmla="*/ 25 w 25"/>
                <a:gd name="T3" fmla="*/ 13 h 25"/>
                <a:gd name="T4" fmla="*/ 13 w 25"/>
                <a:gd name="T5" fmla="*/ 0 h 25"/>
                <a:gd name="T6" fmla="*/ 0 w 25"/>
                <a:gd name="T7" fmla="*/ 13 h 25"/>
                <a:gd name="T8" fmla="*/ 13 w 25"/>
                <a:gd name="T9" fmla="*/ 25 h 25"/>
                <a:gd name="T10" fmla="*/ 13 w 25"/>
                <a:gd name="T11" fmla="*/ 4 h 25"/>
                <a:gd name="T12" fmla="*/ 21 w 25"/>
                <a:gd name="T13" fmla="*/ 13 h 25"/>
                <a:gd name="T14" fmla="*/ 13 w 25"/>
                <a:gd name="T15" fmla="*/ 21 h 25"/>
                <a:gd name="T16" fmla="*/ 4 w 25"/>
                <a:gd name="T17" fmla="*/ 13 h 25"/>
                <a:gd name="T18" fmla="*/ 13 w 25"/>
                <a:gd name="T19"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5">
                  <a:moveTo>
                    <a:pt x="13" y="25"/>
                  </a:moveTo>
                  <a:cubicBezTo>
                    <a:pt x="20" y="25"/>
                    <a:pt x="25" y="20"/>
                    <a:pt x="25" y="13"/>
                  </a:cubicBezTo>
                  <a:cubicBezTo>
                    <a:pt x="25" y="6"/>
                    <a:pt x="20" y="0"/>
                    <a:pt x="13" y="0"/>
                  </a:cubicBezTo>
                  <a:cubicBezTo>
                    <a:pt x="6" y="0"/>
                    <a:pt x="0" y="6"/>
                    <a:pt x="0" y="13"/>
                  </a:cubicBezTo>
                  <a:cubicBezTo>
                    <a:pt x="0" y="20"/>
                    <a:pt x="6" y="25"/>
                    <a:pt x="13" y="25"/>
                  </a:cubicBezTo>
                  <a:close/>
                  <a:moveTo>
                    <a:pt x="13" y="4"/>
                  </a:moveTo>
                  <a:cubicBezTo>
                    <a:pt x="17" y="4"/>
                    <a:pt x="21" y="8"/>
                    <a:pt x="21" y="13"/>
                  </a:cubicBezTo>
                  <a:cubicBezTo>
                    <a:pt x="21" y="17"/>
                    <a:pt x="17" y="21"/>
                    <a:pt x="13" y="21"/>
                  </a:cubicBezTo>
                  <a:cubicBezTo>
                    <a:pt x="8" y="21"/>
                    <a:pt x="4" y="17"/>
                    <a:pt x="4" y="13"/>
                  </a:cubicBezTo>
                  <a:cubicBezTo>
                    <a:pt x="4" y="8"/>
                    <a:pt x="8" y="4"/>
                    <a:pt x="13" y="4"/>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Oval 12"/>
            <p:cNvSpPr>
              <a:spLocks noChangeArrowheads="1"/>
            </p:cNvSpPr>
            <p:nvPr/>
          </p:nvSpPr>
          <p:spPr bwMode="auto">
            <a:xfrm>
              <a:off x="-31750" y="3178175"/>
              <a:ext cx="33338" cy="34925"/>
            </a:xfrm>
            <a:prstGeom prst="ellipse">
              <a:avLst/>
            </a:pr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p:cNvGrpSpPr/>
          <p:nvPr/>
        </p:nvGrpSpPr>
        <p:grpSpPr>
          <a:xfrm>
            <a:off x="4243159" y="1362526"/>
            <a:ext cx="441343" cy="542204"/>
            <a:chOff x="-933450" y="3276600"/>
            <a:chExt cx="647700" cy="790576"/>
          </a:xfrm>
        </p:grpSpPr>
        <p:sp>
          <p:nvSpPr>
            <p:cNvPr id="20" name="Freeform 16"/>
            <p:cNvSpPr>
              <a:spLocks/>
            </p:cNvSpPr>
            <p:nvPr/>
          </p:nvSpPr>
          <p:spPr bwMode="auto">
            <a:xfrm>
              <a:off x="-849313" y="3276600"/>
              <a:ext cx="479425" cy="338138"/>
            </a:xfrm>
            <a:custGeom>
              <a:avLst/>
              <a:gdLst>
                <a:gd name="T0" fmla="*/ 44 w 302"/>
                <a:gd name="T1" fmla="*/ 43 h 213"/>
                <a:gd name="T2" fmla="*/ 258 w 302"/>
                <a:gd name="T3" fmla="*/ 43 h 213"/>
                <a:gd name="T4" fmla="*/ 258 w 302"/>
                <a:gd name="T5" fmla="*/ 213 h 213"/>
                <a:gd name="T6" fmla="*/ 302 w 302"/>
                <a:gd name="T7" fmla="*/ 213 h 213"/>
                <a:gd name="T8" fmla="*/ 302 w 302"/>
                <a:gd name="T9" fmla="*/ 0 h 213"/>
                <a:gd name="T10" fmla="*/ 0 w 302"/>
                <a:gd name="T11" fmla="*/ 0 h 213"/>
                <a:gd name="T12" fmla="*/ 0 w 302"/>
                <a:gd name="T13" fmla="*/ 165 h 213"/>
                <a:gd name="T14" fmla="*/ 44 w 302"/>
                <a:gd name="T15" fmla="*/ 165 h 213"/>
                <a:gd name="T16" fmla="*/ 44 w 302"/>
                <a:gd name="T17" fmla="*/ 4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213">
                  <a:moveTo>
                    <a:pt x="44" y="43"/>
                  </a:moveTo>
                  <a:lnTo>
                    <a:pt x="258" y="43"/>
                  </a:lnTo>
                  <a:lnTo>
                    <a:pt x="258" y="213"/>
                  </a:lnTo>
                  <a:lnTo>
                    <a:pt x="302" y="213"/>
                  </a:lnTo>
                  <a:lnTo>
                    <a:pt x="302" y="0"/>
                  </a:lnTo>
                  <a:lnTo>
                    <a:pt x="0" y="0"/>
                  </a:lnTo>
                  <a:lnTo>
                    <a:pt x="0" y="165"/>
                  </a:lnTo>
                  <a:lnTo>
                    <a:pt x="44" y="165"/>
                  </a:lnTo>
                  <a:lnTo>
                    <a:pt x="44" y="43"/>
                  </a:ln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17"/>
            <p:cNvSpPr>
              <a:spLocks/>
            </p:cNvSpPr>
            <p:nvPr/>
          </p:nvSpPr>
          <p:spPr bwMode="auto">
            <a:xfrm>
              <a:off x="-933450" y="3573463"/>
              <a:ext cx="647700" cy="493713"/>
            </a:xfrm>
            <a:custGeom>
              <a:avLst/>
              <a:gdLst>
                <a:gd name="T0" fmla="*/ 383 w 408"/>
                <a:gd name="T1" fmla="*/ 50 h 311"/>
                <a:gd name="T2" fmla="*/ 383 w 408"/>
                <a:gd name="T3" fmla="*/ 261 h 311"/>
                <a:gd name="T4" fmla="*/ 371 w 408"/>
                <a:gd name="T5" fmla="*/ 261 h 311"/>
                <a:gd name="T6" fmla="*/ 371 w 408"/>
                <a:gd name="T7" fmla="*/ 48 h 311"/>
                <a:gd name="T8" fmla="*/ 220 w 408"/>
                <a:gd name="T9" fmla="*/ 48 h 311"/>
                <a:gd name="T10" fmla="*/ 196 w 408"/>
                <a:gd name="T11" fmla="*/ 0 h 311"/>
                <a:gd name="T12" fmla="*/ 0 w 408"/>
                <a:gd name="T13" fmla="*/ 0 h 311"/>
                <a:gd name="T14" fmla="*/ 0 w 408"/>
                <a:gd name="T15" fmla="*/ 261 h 311"/>
                <a:gd name="T16" fmla="*/ 0 w 408"/>
                <a:gd name="T17" fmla="*/ 311 h 311"/>
                <a:gd name="T18" fmla="*/ 371 w 408"/>
                <a:gd name="T19" fmla="*/ 311 h 311"/>
                <a:gd name="T20" fmla="*/ 383 w 408"/>
                <a:gd name="T21" fmla="*/ 311 h 311"/>
                <a:gd name="T22" fmla="*/ 408 w 408"/>
                <a:gd name="T23" fmla="*/ 311 h 311"/>
                <a:gd name="T24" fmla="*/ 408 w 408"/>
                <a:gd name="T25" fmla="*/ 261 h 311"/>
                <a:gd name="T26" fmla="*/ 408 w 408"/>
                <a:gd name="T27" fmla="*/ 50 h 311"/>
                <a:gd name="T28" fmla="*/ 383 w 408"/>
                <a:gd name="T29" fmla="*/ 5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8" h="311">
                  <a:moveTo>
                    <a:pt x="383" y="50"/>
                  </a:moveTo>
                  <a:lnTo>
                    <a:pt x="383" y="261"/>
                  </a:lnTo>
                  <a:lnTo>
                    <a:pt x="371" y="261"/>
                  </a:lnTo>
                  <a:lnTo>
                    <a:pt x="371" y="48"/>
                  </a:lnTo>
                  <a:lnTo>
                    <a:pt x="220" y="48"/>
                  </a:lnTo>
                  <a:lnTo>
                    <a:pt x="196" y="0"/>
                  </a:lnTo>
                  <a:lnTo>
                    <a:pt x="0" y="0"/>
                  </a:lnTo>
                  <a:lnTo>
                    <a:pt x="0" y="261"/>
                  </a:lnTo>
                  <a:lnTo>
                    <a:pt x="0" y="311"/>
                  </a:lnTo>
                  <a:lnTo>
                    <a:pt x="371" y="311"/>
                  </a:lnTo>
                  <a:lnTo>
                    <a:pt x="383" y="311"/>
                  </a:lnTo>
                  <a:lnTo>
                    <a:pt x="408" y="311"/>
                  </a:lnTo>
                  <a:lnTo>
                    <a:pt x="408" y="261"/>
                  </a:lnTo>
                  <a:lnTo>
                    <a:pt x="408" y="50"/>
                  </a:lnTo>
                  <a:lnTo>
                    <a:pt x="383" y="5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Rectangle 18"/>
            <p:cNvSpPr>
              <a:spLocks noChangeArrowheads="1"/>
            </p:cNvSpPr>
            <p:nvPr/>
          </p:nvSpPr>
          <p:spPr bwMode="auto">
            <a:xfrm>
              <a:off x="-746125" y="3390900"/>
              <a:ext cx="271463" cy="52388"/>
            </a:xfrm>
            <a:prstGeom prst="rect">
              <a:avLst/>
            </a:pr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Rectangle 19"/>
            <p:cNvSpPr>
              <a:spLocks noChangeArrowheads="1"/>
            </p:cNvSpPr>
            <p:nvPr/>
          </p:nvSpPr>
          <p:spPr bwMode="auto">
            <a:xfrm>
              <a:off x="-746125" y="3486150"/>
              <a:ext cx="271463" cy="57150"/>
            </a:xfrm>
            <a:prstGeom prst="rect">
              <a:avLst/>
            </a:pr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4" name="组合 23"/>
          <p:cNvGrpSpPr/>
          <p:nvPr/>
        </p:nvGrpSpPr>
        <p:grpSpPr>
          <a:xfrm>
            <a:off x="6727122" y="1387567"/>
            <a:ext cx="564659" cy="570511"/>
            <a:chOff x="-985838" y="3919538"/>
            <a:chExt cx="828675" cy="831850"/>
          </a:xfrm>
        </p:grpSpPr>
        <p:sp>
          <p:nvSpPr>
            <p:cNvPr id="25" name="Freeform 23"/>
            <p:cNvSpPr>
              <a:spLocks/>
            </p:cNvSpPr>
            <p:nvPr/>
          </p:nvSpPr>
          <p:spPr bwMode="auto">
            <a:xfrm>
              <a:off x="-323851" y="4573588"/>
              <a:ext cx="166688" cy="177800"/>
            </a:xfrm>
            <a:custGeom>
              <a:avLst/>
              <a:gdLst>
                <a:gd name="T0" fmla="*/ 41 w 44"/>
                <a:gd name="T1" fmla="*/ 28 h 47"/>
                <a:gd name="T2" fmla="*/ 15 w 44"/>
                <a:gd name="T3" fmla="*/ 0 h 47"/>
                <a:gd name="T4" fmla="*/ 0 w 44"/>
                <a:gd name="T5" fmla="*/ 13 h 47"/>
                <a:gd name="T6" fmla="*/ 24 w 44"/>
                <a:gd name="T7" fmla="*/ 43 h 47"/>
                <a:gd name="T8" fmla="*/ 38 w 44"/>
                <a:gd name="T9" fmla="*/ 44 h 47"/>
                <a:gd name="T10" fmla="*/ 40 w 44"/>
                <a:gd name="T11" fmla="*/ 41 h 47"/>
                <a:gd name="T12" fmla="*/ 41 w 44"/>
                <a:gd name="T13" fmla="*/ 28 h 47"/>
              </a:gdLst>
              <a:ahLst/>
              <a:cxnLst>
                <a:cxn ang="0">
                  <a:pos x="T0" y="T1"/>
                </a:cxn>
                <a:cxn ang="0">
                  <a:pos x="T2" y="T3"/>
                </a:cxn>
                <a:cxn ang="0">
                  <a:pos x="T4" y="T5"/>
                </a:cxn>
                <a:cxn ang="0">
                  <a:pos x="T6" y="T7"/>
                </a:cxn>
                <a:cxn ang="0">
                  <a:pos x="T8" y="T9"/>
                </a:cxn>
                <a:cxn ang="0">
                  <a:pos x="T10" y="T11"/>
                </a:cxn>
                <a:cxn ang="0">
                  <a:pos x="T12" y="T13"/>
                </a:cxn>
              </a:cxnLst>
              <a:rect l="0" t="0" r="r" b="b"/>
              <a:pathLst>
                <a:path w="44" h="47">
                  <a:moveTo>
                    <a:pt x="41" y="28"/>
                  </a:moveTo>
                  <a:cubicBezTo>
                    <a:pt x="15" y="0"/>
                    <a:pt x="15" y="0"/>
                    <a:pt x="15" y="0"/>
                  </a:cubicBezTo>
                  <a:cubicBezTo>
                    <a:pt x="0" y="13"/>
                    <a:pt x="0" y="13"/>
                    <a:pt x="0" y="13"/>
                  </a:cubicBezTo>
                  <a:cubicBezTo>
                    <a:pt x="24" y="43"/>
                    <a:pt x="24" y="43"/>
                    <a:pt x="24" y="43"/>
                  </a:cubicBezTo>
                  <a:cubicBezTo>
                    <a:pt x="28" y="47"/>
                    <a:pt x="34" y="47"/>
                    <a:pt x="38" y="44"/>
                  </a:cubicBezTo>
                  <a:cubicBezTo>
                    <a:pt x="40" y="41"/>
                    <a:pt x="40" y="41"/>
                    <a:pt x="40" y="41"/>
                  </a:cubicBezTo>
                  <a:cubicBezTo>
                    <a:pt x="44" y="38"/>
                    <a:pt x="44" y="32"/>
                    <a:pt x="41" y="28"/>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24"/>
            <p:cNvSpPr>
              <a:spLocks noEditPoints="1"/>
            </p:cNvSpPr>
            <p:nvPr/>
          </p:nvSpPr>
          <p:spPr bwMode="auto">
            <a:xfrm>
              <a:off x="-985838" y="3919538"/>
              <a:ext cx="673100" cy="673100"/>
            </a:xfrm>
            <a:custGeom>
              <a:avLst/>
              <a:gdLst>
                <a:gd name="T0" fmla="*/ 102 w 177"/>
                <a:gd name="T1" fmla="*/ 161 h 177"/>
                <a:gd name="T2" fmla="*/ 97 w 177"/>
                <a:gd name="T3" fmla="*/ 104 h 177"/>
                <a:gd name="T4" fmla="*/ 97 w 177"/>
                <a:gd name="T5" fmla="*/ 104 h 177"/>
                <a:gd name="T6" fmla="*/ 97 w 177"/>
                <a:gd name="T7" fmla="*/ 72 h 177"/>
                <a:gd name="T8" fmla="*/ 123 w 177"/>
                <a:gd name="T9" fmla="*/ 72 h 177"/>
                <a:gd name="T10" fmla="*/ 124 w 177"/>
                <a:gd name="T11" fmla="*/ 83 h 177"/>
                <a:gd name="T12" fmla="*/ 139 w 177"/>
                <a:gd name="T13" fmla="*/ 81 h 177"/>
                <a:gd name="T14" fmla="*/ 141 w 177"/>
                <a:gd name="T15" fmla="*/ 81 h 177"/>
                <a:gd name="T16" fmla="*/ 140 w 177"/>
                <a:gd name="T17" fmla="*/ 72 h 177"/>
                <a:gd name="T18" fmla="*/ 158 w 177"/>
                <a:gd name="T19" fmla="*/ 72 h 177"/>
                <a:gd name="T20" fmla="*/ 159 w 177"/>
                <a:gd name="T21" fmla="*/ 86 h 177"/>
                <a:gd name="T22" fmla="*/ 175 w 177"/>
                <a:gd name="T23" fmla="*/ 98 h 177"/>
                <a:gd name="T24" fmla="*/ 177 w 177"/>
                <a:gd name="T25" fmla="*/ 100 h 177"/>
                <a:gd name="T26" fmla="*/ 177 w 177"/>
                <a:gd name="T27" fmla="*/ 89 h 177"/>
                <a:gd name="T28" fmla="*/ 89 w 177"/>
                <a:gd name="T29" fmla="*/ 0 h 177"/>
                <a:gd name="T30" fmla="*/ 0 w 177"/>
                <a:gd name="T31" fmla="*/ 89 h 177"/>
                <a:gd name="T32" fmla="*/ 89 w 177"/>
                <a:gd name="T33" fmla="*/ 177 h 177"/>
                <a:gd name="T34" fmla="*/ 117 w 177"/>
                <a:gd name="T35" fmla="*/ 173 h 177"/>
                <a:gd name="T36" fmla="*/ 102 w 177"/>
                <a:gd name="T37" fmla="*/ 161 h 177"/>
                <a:gd name="T38" fmla="*/ 153 w 177"/>
                <a:gd name="T39" fmla="*/ 59 h 177"/>
                <a:gd name="T40" fmla="*/ 137 w 177"/>
                <a:gd name="T41" fmla="*/ 59 h 177"/>
                <a:gd name="T42" fmla="*/ 108 w 177"/>
                <a:gd name="T43" fmla="*/ 21 h 177"/>
                <a:gd name="T44" fmla="*/ 153 w 177"/>
                <a:gd name="T45" fmla="*/ 59 h 177"/>
                <a:gd name="T46" fmla="*/ 97 w 177"/>
                <a:gd name="T47" fmla="*/ 27 h 177"/>
                <a:gd name="T48" fmla="*/ 120 w 177"/>
                <a:gd name="T49" fmla="*/ 59 h 177"/>
                <a:gd name="T50" fmla="*/ 97 w 177"/>
                <a:gd name="T51" fmla="*/ 59 h 177"/>
                <a:gd name="T52" fmla="*/ 97 w 177"/>
                <a:gd name="T53" fmla="*/ 27 h 177"/>
                <a:gd name="T54" fmla="*/ 70 w 177"/>
                <a:gd name="T55" fmla="*/ 21 h 177"/>
                <a:gd name="T56" fmla="*/ 41 w 177"/>
                <a:gd name="T57" fmla="*/ 59 h 177"/>
                <a:gd name="T58" fmla="*/ 24 w 177"/>
                <a:gd name="T59" fmla="*/ 59 h 177"/>
                <a:gd name="T60" fmla="*/ 70 w 177"/>
                <a:gd name="T61" fmla="*/ 21 h 177"/>
                <a:gd name="T62" fmla="*/ 18 w 177"/>
                <a:gd name="T63" fmla="*/ 89 h 177"/>
                <a:gd name="T64" fmla="*/ 20 w 177"/>
                <a:gd name="T65" fmla="*/ 72 h 177"/>
                <a:gd name="T66" fmla="*/ 37 w 177"/>
                <a:gd name="T67" fmla="*/ 72 h 177"/>
                <a:gd name="T68" fmla="*/ 36 w 177"/>
                <a:gd name="T69" fmla="*/ 89 h 177"/>
                <a:gd name="T70" fmla="*/ 37 w 177"/>
                <a:gd name="T71" fmla="*/ 104 h 177"/>
                <a:gd name="T72" fmla="*/ 20 w 177"/>
                <a:gd name="T73" fmla="*/ 104 h 177"/>
                <a:gd name="T74" fmla="*/ 18 w 177"/>
                <a:gd name="T75" fmla="*/ 89 h 177"/>
                <a:gd name="T76" fmla="*/ 24 w 177"/>
                <a:gd name="T77" fmla="*/ 117 h 177"/>
                <a:gd name="T78" fmla="*/ 40 w 177"/>
                <a:gd name="T79" fmla="*/ 117 h 177"/>
                <a:gd name="T80" fmla="*/ 67 w 177"/>
                <a:gd name="T81" fmla="*/ 156 h 177"/>
                <a:gd name="T82" fmla="*/ 24 w 177"/>
                <a:gd name="T83" fmla="*/ 117 h 177"/>
                <a:gd name="T84" fmla="*/ 81 w 177"/>
                <a:gd name="T85" fmla="*/ 149 h 177"/>
                <a:gd name="T86" fmla="*/ 58 w 177"/>
                <a:gd name="T87" fmla="*/ 117 h 177"/>
                <a:gd name="T88" fmla="*/ 81 w 177"/>
                <a:gd name="T89" fmla="*/ 117 h 177"/>
                <a:gd name="T90" fmla="*/ 81 w 177"/>
                <a:gd name="T91" fmla="*/ 149 h 177"/>
                <a:gd name="T92" fmla="*/ 81 w 177"/>
                <a:gd name="T93" fmla="*/ 104 h 177"/>
                <a:gd name="T94" fmla="*/ 55 w 177"/>
                <a:gd name="T95" fmla="*/ 104 h 177"/>
                <a:gd name="T96" fmla="*/ 54 w 177"/>
                <a:gd name="T97" fmla="*/ 88 h 177"/>
                <a:gd name="T98" fmla="*/ 55 w 177"/>
                <a:gd name="T99" fmla="*/ 72 h 177"/>
                <a:gd name="T100" fmla="*/ 81 w 177"/>
                <a:gd name="T101" fmla="*/ 72 h 177"/>
                <a:gd name="T102" fmla="*/ 81 w 177"/>
                <a:gd name="T103" fmla="*/ 104 h 177"/>
                <a:gd name="T104" fmla="*/ 81 w 177"/>
                <a:gd name="T105" fmla="*/ 59 h 177"/>
                <a:gd name="T106" fmla="*/ 58 w 177"/>
                <a:gd name="T107" fmla="*/ 59 h 177"/>
                <a:gd name="T108" fmla="*/ 81 w 177"/>
                <a:gd name="T109" fmla="*/ 27 h 177"/>
                <a:gd name="T110" fmla="*/ 81 w 177"/>
                <a:gd name="T111" fmla="*/ 5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177">
                  <a:moveTo>
                    <a:pt x="102" y="161"/>
                  </a:moveTo>
                  <a:cubicBezTo>
                    <a:pt x="88" y="145"/>
                    <a:pt x="87" y="122"/>
                    <a:pt x="97" y="104"/>
                  </a:cubicBezTo>
                  <a:cubicBezTo>
                    <a:pt x="97" y="104"/>
                    <a:pt x="97" y="104"/>
                    <a:pt x="97" y="104"/>
                  </a:cubicBezTo>
                  <a:cubicBezTo>
                    <a:pt x="97" y="72"/>
                    <a:pt x="97" y="72"/>
                    <a:pt x="97" y="72"/>
                  </a:cubicBezTo>
                  <a:cubicBezTo>
                    <a:pt x="123" y="72"/>
                    <a:pt x="123" y="72"/>
                    <a:pt x="123" y="72"/>
                  </a:cubicBezTo>
                  <a:cubicBezTo>
                    <a:pt x="123" y="76"/>
                    <a:pt x="123" y="80"/>
                    <a:pt x="124" y="83"/>
                  </a:cubicBezTo>
                  <a:cubicBezTo>
                    <a:pt x="128" y="82"/>
                    <a:pt x="133" y="81"/>
                    <a:pt x="139" y="81"/>
                  </a:cubicBezTo>
                  <a:cubicBezTo>
                    <a:pt x="139" y="81"/>
                    <a:pt x="140" y="81"/>
                    <a:pt x="141" y="81"/>
                  </a:cubicBezTo>
                  <a:cubicBezTo>
                    <a:pt x="141" y="78"/>
                    <a:pt x="141" y="75"/>
                    <a:pt x="140" y="72"/>
                  </a:cubicBezTo>
                  <a:cubicBezTo>
                    <a:pt x="158" y="72"/>
                    <a:pt x="158" y="72"/>
                    <a:pt x="158" y="72"/>
                  </a:cubicBezTo>
                  <a:cubicBezTo>
                    <a:pt x="159" y="77"/>
                    <a:pt x="159" y="81"/>
                    <a:pt x="159" y="86"/>
                  </a:cubicBezTo>
                  <a:cubicBezTo>
                    <a:pt x="165" y="89"/>
                    <a:pt x="171" y="93"/>
                    <a:pt x="175" y="98"/>
                  </a:cubicBezTo>
                  <a:cubicBezTo>
                    <a:pt x="176" y="98"/>
                    <a:pt x="176" y="99"/>
                    <a:pt x="177" y="100"/>
                  </a:cubicBezTo>
                  <a:cubicBezTo>
                    <a:pt x="177" y="96"/>
                    <a:pt x="177" y="92"/>
                    <a:pt x="177" y="89"/>
                  </a:cubicBezTo>
                  <a:cubicBezTo>
                    <a:pt x="177" y="40"/>
                    <a:pt x="138" y="0"/>
                    <a:pt x="89" y="0"/>
                  </a:cubicBezTo>
                  <a:cubicBezTo>
                    <a:pt x="40" y="0"/>
                    <a:pt x="0" y="40"/>
                    <a:pt x="0" y="89"/>
                  </a:cubicBezTo>
                  <a:cubicBezTo>
                    <a:pt x="0" y="138"/>
                    <a:pt x="40" y="177"/>
                    <a:pt x="89" y="177"/>
                  </a:cubicBezTo>
                  <a:cubicBezTo>
                    <a:pt x="99" y="177"/>
                    <a:pt x="108" y="176"/>
                    <a:pt x="117" y="173"/>
                  </a:cubicBezTo>
                  <a:cubicBezTo>
                    <a:pt x="111" y="170"/>
                    <a:pt x="106" y="166"/>
                    <a:pt x="102" y="161"/>
                  </a:cubicBezTo>
                  <a:close/>
                  <a:moveTo>
                    <a:pt x="153" y="59"/>
                  </a:moveTo>
                  <a:cubicBezTo>
                    <a:pt x="137" y="59"/>
                    <a:pt x="137" y="59"/>
                    <a:pt x="137" y="59"/>
                  </a:cubicBezTo>
                  <a:cubicBezTo>
                    <a:pt x="131" y="42"/>
                    <a:pt x="121" y="28"/>
                    <a:pt x="108" y="21"/>
                  </a:cubicBezTo>
                  <a:cubicBezTo>
                    <a:pt x="128" y="26"/>
                    <a:pt x="145" y="41"/>
                    <a:pt x="153" y="59"/>
                  </a:cubicBezTo>
                  <a:close/>
                  <a:moveTo>
                    <a:pt x="97" y="27"/>
                  </a:moveTo>
                  <a:cubicBezTo>
                    <a:pt x="107" y="31"/>
                    <a:pt x="115" y="43"/>
                    <a:pt x="120" y="59"/>
                  </a:cubicBezTo>
                  <a:cubicBezTo>
                    <a:pt x="97" y="59"/>
                    <a:pt x="97" y="59"/>
                    <a:pt x="97" y="59"/>
                  </a:cubicBezTo>
                  <a:lnTo>
                    <a:pt x="97" y="27"/>
                  </a:lnTo>
                  <a:close/>
                  <a:moveTo>
                    <a:pt x="70" y="21"/>
                  </a:moveTo>
                  <a:cubicBezTo>
                    <a:pt x="57" y="28"/>
                    <a:pt x="46" y="42"/>
                    <a:pt x="41" y="59"/>
                  </a:cubicBezTo>
                  <a:cubicBezTo>
                    <a:pt x="24" y="59"/>
                    <a:pt x="24" y="59"/>
                    <a:pt x="24" y="59"/>
                  </a:cubicBezTo>
                  <a:cubicBezTo>
                    <a:pt x="33" y="41"/>
                    <a:pt x="49" y="26"/>
                    <a:pt x="70" y="21"/>
                  </a:cubicBezTo>
                  <a:close/>
                  <a:moveTo>
                    <a:pt x="18" y="89"/>
                  </a:moveTo>
                  <a:cubicBezTo>
                    <a:pt x="18" y="83"/>
                    <a:pt x="19" y="78"/>
                    <a:pt x="20" y="72"/>
                  </a:cubicBezTo>
                  <a:cubicBezTo>
                    <a:pt x="37" y="72"/>
                    <a:pt x="37" y="72"/>
                    <a:pt x="37" y="72"/>
                  </a:cubicBezTo>
                  <a:cubicBezTo>
                    <a:pt x="37" y="78"/>
                    <a:pt x="36" y="83"/>
                    <a:pt x="36" y="89"/>
                  </a:cubicBezTo>
                  <a:cubicBezTo>
                    <a:pt x="36" y="94"/>
                    <a:pt x="36" y="99"/>
                    <a:pt x="37" y="104"/>
                  </a:cubicBezTo>
                  <a:cubicBezTo>
                    <a:pt x="20" y="104"/>
                    <a:pt x="20" y="104"/>
                    <a:pt x="20" y="104"/>
                  </a:cubicBezTo>
                  <a:cubicBezTo>
                    <a:pt x="19" y="99"/>
                    <a:pt x="18" y="94"/>
                    <a:pt x="18" y="89"/>
                  </a:cubicBezTo>
                  <a:close/>
                  <a:moveTo>
                    <a:pt x="24" y="117"/>
                  </a:moveTo>
                  <a:cubicBezTo>
                    <a:pt x="40" y="117"/>
                    <a:pt x="40" y="117"/>
                    <a:pt x="40" y="117"/>
                  </a:cubicBezTo>
                  <a:cubicBezTo>
                    <a:pt x="45" y="134"/>
                    <a:pt x="55" y="148"/>
                    <a:pt x="67" y="156"/>
                  </a:cubicBezTo>
                  <a:cubicBezTo>
                    <a:pt x="48" y="149"/>
                    <a:pt x="32" y="135"/>
                    <a:pt x="24" y="117"/>
                  </a:cubicBezTo>
                  <a:close/>
                  <a:moveTo>
                    <a:pt x="81" y="149"/>
                  </a:moveTo>
                  <a:cubicBezTo>
                    <a:pt x="71" y="145"/>
                    <a:pt x="63" y="133"/>
                    <a:pt x="58" y="117"/>
                  </a:cubicBezTo>
                  <a:cubicBezTo>
                    <a:pt x="81" y="117"/>
                    <a:pt x="81" y="117"/>
                    <a:pt x="81" y="117"/>
                  </a:cubicBezTo>
                  <a:lnTo>
                    <a:pt x="81" y="149"/>
                  </a:lnTo>
                  <a:close/>
                  <a:moveTo>
                    <a:pt x="81" y="104"/>
                  </a:moveTo>
                  <a:cubicBezTo>
                    <a:pt x="55" y="104"/>
                    <a:pt x="55" y="104"/>
                    <a:pt x="55" y="104"/>
                  </a:cubicBezTo>
                  <a:cubicBezTo>
                    <a:pt x="54" y="99"/>
                    <a:pt x="54" y="94"/>
                    <a:pt x="54" y="88"/>
                  </a:cubicBezTo>
                  <a:cubicBezTo>
                    <a:pt x="54" y="83"/>
                    <a:pt x="54" y="77"/>
                    <a:pt x="55" y="72"/>
                  </a:cubicBezTo>
                  <a:cubicBezTo>
                    <a:pt x="81" y="72"/>
                    <a:pt x="81" y="72"/>
                    <a:pt x="81" y="72"/>
                  </a:cubicBezTo>
                  <a:lnTo>
                    <a:pt x="81" y="104"/>
                  </a:lnTo>
                  <a:close/>
                  <a:moveTo>
                    <a:pt x="81" y="59"/>
                  </a:moveTo>
                  <a:cubicBezTo>
                    <a:pt x="58" y="59"/>
                    <a:pt x="58" y="59"/>
                    <a:pt x="58" y="59"/>
                  </a:cubicBezTo>
                  <a:cubicBezTo>
                    <a:pt x="63" y="43"/>
                    <a:pt x="71" y="31"/>
                    <a:pt x="81" y="27"/>
                  </a:cubicBezTo>
                  <a:lnTo>
                    <a:pt x="81" y="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5"/>
            <p:cNvSpPr>
              <a:spLocks noEditPoints="1"/>
            </p:cNvSpPr>
            <p:nvPr/>
          </p:nvSpPr>
          <p:spPr bwMode="auto">
            <a:xfrm>
              <a:off x="-644526" y="4227513"/>
              <a:ext cx="366713" cy="376238"/>
            </a:xfrm>
            <a:custGeom>
              <a:avLst/>
              <a:gdLst>
                <a:gd name="T0" fmla="*/ 94 w 96"/>
                <a:gd name="T1" fmla="*/ 91 h 99"/>
                <a:gd name="T2" fmla="*/ 82 w 96"/>
                <a:gd name="T3" fmla="*/ 77 h 99"/>
                <a:gd name="T4" fmla="*/ 81 w 96"/>
                <a:gd name="T5" fmla="*/ 20 h 99"/>
                <a:gd name="T6" fmla="*/ 20 w 96"/>
                <a:gd name="T7" fmla="*/ 16 h 99"/>
                <a:gd name="T8" fmla="*/ 16 w 96"/>
                <a:gd name="T9" fmla="*/ 77 h 99"/>
                <a:gd name="T10" fmla="*/ 72 w 96"/>
                <a:gd name="T11" fmla="*/ 85 h 99"/>
                <a:gd name="T12" fmla="*/ 85 w 96"/>
                <a:gd name="T13" fmla="*/ 99 h 99"/>
                <a:gd name="T14" fmla="*/ 94 w 96"/>
                <a:gd name="T15" fmla="*/ 91 h 99"/>
                <a:gd name="T16" fmla="*/ 71 w 96"/>
                <a:gd name="T17" fmla="*/ 74 h 99"/>
                <a:gd name="T18" fmla="*/ 23 w 96"/>
                <a:gd name="T19" fmla="*/ 71 h 99"/>
                <a:gd name="T20" fmla="*/ 26 w 96"/>
                <a:gd name="T21" fmla="*/ 23 h 99"/>
                <a:gd name="T22" fmla="*/ 74 w 96"/>
                <a:gd name="T23" fmla="*/ 26 h 99"/>
                <a:gd name="T24" fmla="*/ 71 w 96"/>
                <a:gd name="T25" fmla="*/ 7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6" h="99">
                  <a:moveTo>
                    <a:pt x="94" y="91"/>
                  </a:moveTo>
                  <a:cubicBezTo>
                    <a:pt x="82" y="77"/>
                    <a:pt x="82" y="77"/>
                    <a:pt x="82" y="77"/>
                  </a:cubicBezTo>
                  <a:cubicBezTo>
                    <a:pt x="95" y="60"/>
                    <a:pt x="96" y="36"/>
                    <a:pt x="81" y="20"/>
                  </a:cubicBezTo>
                  <a:cubicBezTo>
                    <a:pt x="65" y="2"/>
                    <a:pt x="38" y="0"/>
                    <a:pt x="20" y="16"/>
                  </a:cubicBezTo>
                  <a:cubicBezTo>
                    <a:pt x="2" y="32"/>
                    <a:pt x="0" y="59"/>
                    <a:pt x="16" y="77"/>
                  </a:cubicBezTo>
                  <a:cubicBezTo>
                    <a:pt x="30" y="93"/>
                    <a:pt x="54" y="96"/>
                    <a:pt x="72" y="85"/>
                  </a:cubicBezTo>
                  <a:cubicBezTo>
                    <a:pt x="85" y="99"/>
                    <a:pt x="85" y="99"/>
                    <a:pt x="85" y="99"/>
                  </a:cubicBezTo>
                  <a:lnTo>
                    <a:pt x="94" y="91"/>
                  </a:lnTo>
                  <a:close/>
                  <a:moveTo>
                    <a:pt x="71" y="74"/>
                  </a:moveTo>
                  <a:cubicBezTo>
                    <a:pt x="57" y="87"/>
                    <a:pt x="35" y="85"/>
                    <a:pt x="23" y="71"/>
                  </a:cubicBezTo>
                  <a:cubicBezTo>
                    <a:pt x="10" y="57"/>
                    <a:pt x="12" y="35"/>
                    <a:pt x="26" y="23"/>
                  </a:cubicBezTo>
                  <a:cubicBezTo>
                    <a:pt x="40" y="10"/>
                    <a:pt x="62" y="12"/>
                    <a:pt x="74" y="26"/>
                  </a:cubicBezTo>
                  <a:cubicBezTo>
                    <a:pt x="87" y="40"/>
                    <a:pt x="85" y="62"/>
                    <a:pt x="71" y="74"/>
                  </a:cubicBezTo>
                  <a:close/>
                </a:path>
              </a:pathLst>
            </a:custGeom>
            <a:solidFill>
              <a:srgbClr val="9BED07"/>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矩形 27"/>
          <p:cNvSpPr/>
          <p:nvPr/>
        </p:nvSpPr>
        <p:spPr>
          <a:xfrm>
            <a:off x="941727" y="2910061"/>
            <a:ext cx="2032887" cy="861774"/>
          </a:xfrm>
          <a:prstGeom prst="rect">
            <a:avLst/>
          </a:prstGeom>
          <a:solidFill>
            <a:srgbClr val="E8E8E8"/>
          </a:solidFill>
        </p:spPr>
        <p:txBody>
          <a:bodyPr wrap="square">
            <a:spAutoFit/>
          </a:bodyPr>
          <a:lstStyle/>
          <a:p>
            <a:pPr algn="ctr">
              <a:lnSpc>
                <a:spcPts val="1200"/>
              </a:lnSpc>
            </a:pPr>
            <a:r>
              <a:rPr lang="zh-CN" altLang="en-US" sz="1200" dirty="0">
                <a:solidFill>
                  <a:schemeClr val="tx1">
                    <a:lumMod val="75000"/>
                    <a:lumOff val="25000"/>
                  </a:schemeClr>
                </a:solidFill>
              </a:rPr>
              <a:t>基于主机的存储虚拟化，也称基于服务器的存储虚拟化或者基于系统卷管理器的存储虚拟化，其一般是通过逻辑卷管理来实现的。</a:t>
            </a:r>
          </a:p>
        </p:txBody>
      </p:sp>
      <p:sp>
        <p:nvSpPr>
          <p:cNvPr id="29" name="矩形 28"/>
          <p:cNvSpPr/>
          <p:nvPr/>
        </p:nvSpPr>
        <p:spPr>
          <a:xfrm>
            <a:off x="1460061" y="3930646"/>
            <a:ext cx="1366579" cy="276999"/>
          </a:xfrm>
          <a:prstGeom prst="rect">
            <a:avLst/>
          </a:prstGeom>
        </p:spPr>
        <p:txBody>
          <a:bodyPr wrap="square">
            <a:spAutoFit/>
          </a:bodyPr>
          <a:lstStyle/>
          <a:p>
            <a:pPr algn="ctr"/>
            <a:r>
              <a:rPr lang="zh-CN" altLang="en-US" sz="1200" dirty="0">
                <a:solidFill>
                  <a:schemeClr val="accent2">
                    <a:lumMod val="75000"/>
                  </a:schemeClr>
                </a:solidFill>
              </a:rPr>
              <a:t>数据存储共享</a:t>
            </a:r>
          </a:p>
        </p:txBody>
      </p:sp>
      <p:sp>
        <p:nvSpPr>
          <p:cNvPr id="30" name="矩形 29"/>
          <p:cNvSpPr/>
          <p:nvPr/>
        </p:nvSpPr>
        <p:spPr>
          <a:xfrm>
            <a:off x="1458774" y="4137908"/>
            <a:ext cx="1366579" cy="276999"/>
          </a:xfrm>
          <a:prstGeom prst="rect">
            <a:avLst/>
          </a:prstGeom>
        </p:spPr>
        <p:txBody>
          <a:bodyPr wrap="square">
            <a:spAutoFit/>
          </a:bodyPr>
          <a:lstStyle/>
          <a:p>
            <a:pPr algn="ctr"/>
            <a:r>
              <a:rPr lang="zh-CN" altLang="en-US" sz="1200" dirty="0">
                <a:solidFill>
                  <a:schemeClr val="accent2">
                    <a:lumMod val="75000"/>
                  </a:schemeClr>
                </a:solidFill>
              </a:rPr>
              <a:t>存储资源管理</a:t>
            </a:r>
          </a:p>
        </p:txBody>
      </p:sp>
      <p:sp>
        <p:nvSpPr>
          <p:cNvPr id="31" name="矩形 30"/>
          <p:cNvSpPr/>
          <p:nvPr/>
        </p:nvSpPr>
        <p:spPr>
          <a:xfrm>
            <a:off x="1544230" y="4372633"/>
            <a:ext cx="1366579" cy="276999"/>
          </a:xfrm>
          <a:prstGeom prst="rect">
            <a:avLst/>
          </a:prstGeom>
        </p:spPr>
        <p:txBody>
          <a:bodyPr wrap="square">
            <a:spAutoFit/>
          </a:bodyPr>
          <a:lstStyle/>
          <a:p>
            <a:pPr algn="ctr"/>
            <a:r>
              <a:rPr lang="zh-CN" altLang="en-US" sz="1200" dirty="0">
                <a:solidFill>
                  <a:schemeClr val="accent2">
                    <a:lumMod val="75000"/>
                  </a:schemeClr>
                </a:solidFill>
              </a:rPr>
              <a:t>数据复制及迁移</a:t>
            </a:r>
          </a:p>
        </p:txBody>
      </p:sp>
      <p:sp>
        <p:nvSpPr>
          <p:cNvPr id="32" name="矩形 31"/>
          <p:cNvSpPr/>
          <p:nvPr/>
        </p:nvSpPr>
        <p:spPr>
          <a:xfrm>
            <a:off x="1301229" y="4586631"/>
            <a:ext cx="1366579" cy="276999"/>
          </a:xfrm>
          <a:prstGeom prst="rect">
            <a:avLst/>
          </a:prstGeom>
        </p:spPr>
        <p:txBody>
          <a:bodyPr wrap="square">
            <a:spAutoFit/>
          </a:bodyPr>
          <a:lstStyle/>
          <a:p>
            <a:pPr algn="ctr"/>
            <a:r>
              <a:rPr lang="zh-CN" altLang="en-US" sz="1200" dirty="0">
                <a:solidFill>
                  <a:schemeClr val="accent2">
                    <a:lumMod val="75000"/>
                  </a:schemeClr>
                </a:solidFill>
              </a:rPr>
              <a:t>集群系统</a:t>
            </a:r>
          </a:p>
        </p:txBody>
      </p:sp>
      <p:sp>
        <p:nvSpPr>
          <p:cNvPr id="33" name="矩形 32"/>
          <p:cNvSpPr/>
          <p:nvPr/>
        </p:nvSpPr>
        <p:spPr>
          <a:xfrm>
            <a:off x="1298108" y="4785805"/>
            <a:ext cx="1366579" cy="276999"/>
          </a:xfrm>
          <a:prstGeom prst="rect">
            <a:avLst/>
          </a:prstGeom>
        </p:spPr>
        <p:txBody>
          <a:bodyPr wrap="square">
            <a:spAutoFit/>
          </a:bodyPr>
          <a:lstStyle/>
          <a:p>
            <a:pPr algn="ctr"/>
            <a:r>
              <a:rPr lang="zh-CN" altLang="en-US" sz="1200" dirty="0">
                <a:solidFill>
                  <a:schemeClr val="accent2">
                    <a:lumMod val="75000"/>
                  </a:schemeClr>
                </a:solidFill>
              </a:rPr>
              <a:t>远程备份</a:t>
            </a:r>
          </a:p>
        </p:txBody>
      </p:sp>
      <p:sp>
        <p:nvSpPr>
          <p:cNvPr id="34" name="矩形 33"/>
          <p:cNvSpPr/>
          <p:nvPr/>
        </p:nvSpPr>
        <p:spPr>
          <a:xfrm>
            <a:off x="1298109" y="4992517"/>
            <a:ext cx="1366579" cy="276999"/>
          </a:xfrm>
          <a:prstGeom prst="rect">
            <a:avLst/>
          </a:prstGeom>
        </p:spPr>
        <p:txBody>
          <a:bodyPr wrap="square">
            <a:spAutoFit/>
          </a:bodyPr>
          <a:lstStyle/>
          <a:p>
            <a:pPr algn="ctr"/>
            <a:r>
              <a:rPr lang="zh-CN" altLang="en-US" sz="1200" dirty="0">
                <a:solidFill>
                  <a:schemeClr val="accent2">
                    <a:lumMod val="75000"/>
                  </a:schemeClr>
                </a:solidFill>
              </a:rPr>
              <a:t>灾难恢复</a:t>
            </a:r>
          </a:p>
        </p:txBody>
      </p:sp>
      <p:sp>
        <p:nvSpPr>
          <p:cNvPr id="35" name="矩形 34"/>
          <p:cNvSpPr/>
          <p:nvPr/>
        </p:nvSpPr>
        <p:spPr>
          <a:xfrm>
            <a:off x="942099" y="5530318"/>
            <a:ext cx="712021" cy="430887"/>
          </a:xfrm>
          <a:prstGeom prst="rect">
            <a:avLst/>
          </a:prstGeom>
        </p:spPr>
        <p:txBody>
          <a:bodyPr wrap="square">
            <a:spAutoFit/>
          </a:bodyPr>
          <a:lstStyle/>
          <a:p>
            <a:r>
              <a:rPr lang="zh-CN" altLang="en-US" sz="1100" dirty="0">
                <a:solidFill>
                  <a:schemeClr val="tx1">
                    <a:lumMod val="75000"/>
                    <a:lumOff val="25000"/>
                  </a:schemeClr>
                </a:solidFill>
              </a:rPr>
              <a:t>性价比比较高</a:t>
            </a:r>
          </a:p>
        </p:txBody>
      </p:sp>
      <p:sp>
        <p:nvSpPr>
          <p:cNvPr id="36" name="矩形 35"/>
          <p:cNvSpPr/>
          <p:nvPr/>
        </p:nvSpPr>
        <p:spPr>
          <a:xfrm>
            <a:off x="1836556" y="5445679"/>
            <a:ext cx="1233308" cy="769441"/>
          </a:xfrm>
          <a:prstGeom prst="rect">
            <a:avLst/>
          </a:prstGeom>
        </p:spPr>
        <p:txBody>
          <a:bodyPr wrap="square">
            <a:spAutoFit/>
          </a:bodyPr>
          <a:lstStyle/>
          <a:p>
            <a:r>
              <a:rPr lang="zh-CN" altLang="en-US" sz="1100" dirty="0">
                <a:solidFill>
                  <a:schemeClr val="tx1">
                    <a:lumMod val="75000"/>
                    <a:lumOff val="25000"/>
                  </a:schemeClr>
                </a:solidFill>
              </a:rPr>
              <a:t>性能下降</a:t>
            </a:r>
            <a:endParaRPr lang="en-US" altLang="zh-CN" sz="1100" dirty="0">
              <a:solidFill>
                <a:schemeClr val="tx1">
                  <a:lumMod val="75000"/>
                  <a:lumOff val="25000"/>
                </a:schemeClr>
              </a:solidFill>
            </a:endParaRPr>
          </a:p>
          <a:p>
            <a:r>
              <a:rPr lang="zh-CN" altLang="en-US" sz="1100" dirty="0">
                <a:solidFill>
                  <a:schemeClr val="tx1">
                    <a:lumMod val="75000"/>
                    <a:lumOff val="25000"/>
                  </a:schemeClr>
                </a:solidFill>
              </a:rPr>
              <a:t>可扩展性</a:t>
            </a:r>
            <a:endParaRPr lang="en-US" altLang="zh-CN" sz="1100" dirty="0">
              <a:solidFill>
                <a:schemeClr val="tx1">
                  <a:lumMod val="75000"/>
                  <a:lumOff val="25000"/>
                </a:schemeClr>
              </a:solidFill>
            </a:endParaRPr>
          </a:p>
          <a:p>
            <a:r>
              <a:rPr lang="zh-CN" altLang="en-US" sz="1100" dirty="0">
                <a:solidFill>
                  <a:schemeClr val="tx1">
                    <a:lumMod val="75000"/>
                    <a:lumOff val="25000"/>
                  </a:schemeClr>
                </a:solidFill>
              </a:rPr>
              <a:t>不支持异构差平台</a:t>
            </a:r>
          </a:p>
        </p:txBody>
      </p:sp>
      <p:sp>
        <p:nvSpPr>
          <p:cNvPr id="37" name="矩形 36"/>
          <p:cNvSpPr/>
          <p:nvPr/>
        </p:nvSpPr>
        <p:spPr>
          <a:xfrm>
            <a:off x="1513665" y="5609328"/>
            <a:ext cx="357267" cy="261610"/>
          </a:xfrm>
          <a:prstGeom prst="rect">
            <a:avLst/>
          </a:prstGeom>
        </p:spPr>
        <p:txBody>
          <a:bodyPr wrap="square">
            <a:spAutoFit/>
          </a:bodyPr>
          <a:lstStyle/>
          <a:p>
            <a:r>
              <a:rPr lang="en-US" altLang="zh-CN" sz="1100" i="1" dirty="0">
                <a:solidFill>
                  <a:schemeClr val="tx1">
                    <a:lumMod val="75000"/>
                    <a:lumOff val="25000"/>
                  </a:schemeClr>
                </a:solidFill>
              </a:rPr>
              <a:t>VS</a:t>
            </a:r>
            <a:r>
              <a:rPr lang="en-US" altLang="zh-CN" sz="1100" dirty="0">
                <a:solidFill>
                  <a:schemeClr val="tx1">
                    <a:lumMod val="75000"/>
                    <a:lumOff val="25000"/>
                  </a:schemeClr>
                </a:solidFill>
              </a:rPr>
              <a:t>.</a:t>
            </a:r>
            <a:endParaRPr lang="zh-CN" altLang="en-US" sz="1100" dirty="0">
              <a:solidFill>
                <a:schemeClr val="tx1">
                  <a:lumMod val="75000"/>
                  <a:lumOff val="25000"/>
                </a:schemeClr>
              </a:solidFill>
            </a:endParaRPr>
          </a:p>
        </p:txBody>
      </p:sp>
      <p:sp>
        <p:nvSpPr>
          <p:cNvPr id="40" name="矩形 39"/>
          <p:cNvSpPr/>
          <p:nvPr/>
        </p:nvSpPr>
        <p:spPr>
          <a:xfrm>
            <a:off x="3443543" y="2911493"/>
            <a:ext cx="2039492" cy="1785104"/>
          </a:xfrm>
          <a:prstGeom prst="rect">
            <a:avLst/>
          </a:prstGeom>
          <a:solidFill>
            <a:srgbClr val="E8E8E8"/>
          </a:solidFill>
        </p:spPr>
        <p:txBody>
          <a:bodyPr wrap="square">
            <a:spAutoFit/>
          </a:bodyPr>
          <a:lstStyle/>
          <a:p>
            <a:pPr algn="ctr">
              <a:lnSpc>
                <a:spcPts val="1200"/>
              </a:lnSpc>
            </a:pPr>
            <a:r>
              <a:rPr lang="zh-CN" altLang="en-US" sz="1200" dirty="0">
                <a:solidFill>
                  <a:schemeClr val="tx1">
                    <a:lumMod val="75000"/>
                    <a:lumOff val="25000"/>
                  </a:schemeClr>
                </a:solidFill>
              </a:rPr>
              <a:t>基于存储设备的存储虚拟化主要是在存储设备的磁盘、适配器或者控制器上实现虚拟化功能。</a:t>
            </a:r>
            <a:endParaRPr lang="en-US" altLang="zh-CN" sz="1200" dirty="0">
              <a:solidFill>
                <a:schemeClr val="tx1">
                  <a:lumMod val="75000"/>
                  <a:lumOff val="25000"/>
                </a:schemeClr>
              </a:solidFill>
            </a:endParaRPr>
          </a:p>
          <a:p>
            <a:pPr algn="ctr">
              <a:lnSpc>
                <a:spcPts val="1200"/>
              </a:lnSpc>
            </a:pPr>
            <a:endParaRPr lang="en-US" altLang="zh-CN" sz="1200" dirty="0">
              <a:solidFill>
                <a:schemeClr val="tx1">
                  <a:lumMod val="75000"/>
                  <a:lumOff val="25000"/>
                </a:schemeClr>
              </a:solidFill>
            </a:endParaRPr>
          </a:p>
          <a:p>
            <a:pPr algn="ctr">
              <a:lnSpc>
                <a:spcPts val="1200"/>
              </a:lnSpc>
            </a:pPr>
            <a:r>
              <a:rPr lang="zh-CN" altLang="en-US" sz="1200" dirty="0">
                <a:solidFill>
                  <a:schemeClr val="tx1">
                    <a:lumMod val="75000"/>
                    <a:lumOff val="25000"/>
                  </a:schemeClr>
                </a:solidFill>
              </a:rPr>
              <a:t>有很多的存储设备的内部都有功能比较强的处理器，存储设备带有专门的嵌入式系统，可以在存储子系统的内部进行存储虚拟化，对外提供虚拟化磁盘。</a:t>
            </a:r>
          </a:p>
        </p:txBody>
      </p:sp>
      <p:sp>
        <p:nvSpPr>
          <p:cNvPr id="41" name="矩形 40"/>
          <p:cNvSpPr/>
          <p:nvPr/>
        </p:nvSpPr>
        <p:spPr>
          <a:xfrm>
            <a:off x="3401802" y="4886679"/>
            <a:ext cx="841357" cy="1277273"/>
          </a:xfrm>
          <a:prstGeom prst="rect">
            <a:avLst/>
          </a:prstGeom>
        </p:spPr>
        <p:txBody>
          <a:bodyPr wrap="square">
            <a:spAutoFit/>
          </a:bodyPr>
          <a:lstStyle/>
          <a:p>
            <a:r>
              <a:rPr lang="zh-CN" altLang="en-US" sz="1100" dirty="0">
                <a:solidFill>
                  <a:schemeClr val="tx1">
                    <a:lumMod val="75000"/>
                    <a:lumOff val="25000"/>
                  </a:schemeClr>
                </a:solidFill>
              </a:rPr>
              <a:t>存储子系统与主机无关，对</a:t>
            </a:r>
            <a:r>
              <a:rPr lang="zh-CN" altLang="en-US" sz="1100" dirty="0">
                <a:solidFill>
                  <a:srgbClr val="FF0000"/>
                </a:solidFill>
              </a:rPr>
              <a:t>系统性能的影响比较小</a:t>
            </a:r>
            <a:r>
              <a:rPr lang="zh-CN" altLang="en-US" sz="1100" dirty="0">
                <a:solidFill>
                  <a:schemeClr val="tx1">
                    <a:lumMod val="75000"/>
                    <a:lumOff val="25000"/>
                  </a:schemeClr>
                </a:solidFill>
              </a:rPr>
              <a:t>，较</a:t>
            </a:r>
            <a:r>
              <a:rPr lang="zh-CN" altLang="en-US" sz="1100" dirty="0">
                <a:solidFill>
                  <a:srgbClr val="FF0000"/>
                </a:solidFill>
              </a:rPr>
              <a:t>容易管理</a:t>
            </a:r>
          </a:p>
        </p:txBody>
      </p:sp>
      <p:sp>
        <p:nvSpPr>
          <p:cNvPr id="42" name="矩形 41"/>
          <p:cNvSpPr/>
          <p:nvPr/>
        </p:nvSpPr>
        <p:spPr>
          <a:xfrm>
            <a:off x="4333868" y="4886679"/>
            <a:ext cx="1231900" cy="769441"/>
          </a:xfrm>
          <a:prstGeom prst="rect">
            <a:avLst/>
          </a:prstGeom>
        </p:spPr>
        <p:txBody>
          <a:bodyPr wrap="square">
            <a:spAutoFit/>
          </a:bodyPr>
          <a:lstStyle/>
          <a:p>
            <a:r>
              <a:rPr lang="zh-CN" altLang="en-US" sz="1100" dirty="0">
                <a:solidFill>
                  <a:schemeClr val="tx1">
                    <a:lumMod val="75000"/>
                    <a:lumOff val="25000"/>
                  </a:schemeClr>
                </a:solidFill>
              </a:rPr>
              <a:t>对于包含</a:t>
            </a:r>
            <a:r>
              <a:rPr lang="zh-CN" altLang="en-US" sz="1100" dirty="0">
                <a:solidFill>
                  <a:srgbClr val="FF0000"/>
                </a:solidFill>
              </a:rPr>
              <a:t>异构存储设备</a:t>
            </a:r>
            <a:r>
              <a:rPr lang="zh-CN" altLang="en-US" sz="1100" dirty="0">
                <a:solidFill>
                  <a:schemeClr val="tx1">
                    <a:lumMod val="75000"/>
                    <a:lumOff val="25000"/>
                  </a:schemeClr>
                </a:solidFill>
              </a:rPr>
              <a:t>的</a:t>
            </a:r>
            <a:r>
              <a:rPr lang="en-US" altLang="zh-CN" sz="1100" dirty="0">
                <a:solidFill>
                  <a:schemeClr val="tx1">
                    <a:lumMod val="75000"/>
                    <a:lumOff val="25000"/>
                  </a:schemeClr>
                </a:solidFill>
              </a:rPr>
              <a:t>SAN</a:t>
            </a:r>
            <a:r>
              <a:rPr lang="zh-CN" altLang="en-US" sz="1100" dirty="0">
                <a:solidFill>
                  <a:schemeClr val="tx1">
                    <a:lumMod val="75000"/>
                    <a:lumOff val="25000"/>
                  </a:schemeClr>
                </a:solidFill>
              </a:rPr>
              <a:t>存储系统，虚拟化方法的效果不好</a:t>
            </a:r>
          </a:p>
        </p:txBody>
      </p:sp>
      <p:sp>
        <p:nvSpPr>
          <p:cNvPr id="43" name="矩形 42"/>
          <p:cNvSpPr/>
          <p:nvPr/>
        </p:nvSpPr>
        <p:spPr>
          <a:xfrm>
            <a:off x="4333868" y="5578221"/>
            <a:ext cx="1231900" cy="600164"/>
          </a:xfrm>
          <a:prstGeom prst="rect">
            <a:avLst/>
          </a:prstGeom>
        </p:spPr>
        <p:txBody>
          <a:bodyPr wrap="square">
            <a:spAutoFit/>
          </a:bodyPr>
          <a:lstStyle/>
          <a:p>
            <a:r>
              <a:rPr lang="zh-CN" altLang="en-US" sz="1100" dirty="0">
                <a:solidFill>
                  <a:schemeClr val="tx1">
                    <a:lumMod val="75000"/>
                    <a:lumOff val="25000"/>
                  </a:schemeClr>
                </a:solidFill>
              </a:rPr>
              <a:t>设备规模有限并且不能进行级联，</a:t>
            </a:r>
            <a:r>
              <a:rPr lang="zh-CN" altLang="en-US" sz="1100" dirty="0">
                <a:solidFill>
                  <a:srgbClr val="FF0000"/>
                </a:solidFill>
              </a:rPr>
              <a:t>可扩展性</a:t>
            </a:r>
            <a:r>
              <a:rPr lang="zh-CN" altLang="en-US" sz="1100" dirty="0">
                <a:solidFill>
                  <a:schemeClr val="tx1">
                    <a:lumMod val="75000"/>
                    <a:lumOff val="25000"/>
                  </a:schemeClr>
                </a:solidFill>
              </a:rPr>
              <a:t>较差</a:t>
            </a:r>
          </a:p>
        </p:txBody>
      </p:sp>
      <p:sp>
        <p:nvSpPr>
          <p:cNvPr id="44" name="矩形 43"/>
          <p:cNvSpPr/>
          <p:nvPr/>
        </p:nvSpPr>
        <p:spPr>
          <a:xfrm>
            <a:off x="4067887" y="5364896"/>
            <a:ext cx="357267" cy="261610"/>
          </a:xfrm>
          <a:prstGeom prst="rect">
            <a:avLst/>
          </a:prstGeom>
        </p:spPr>
        <p:txBody>
          <a:bodyPr wrap="square">
            <a:spAutoFit/>
          </a:bodyPr>
          <a:lstStyle/>
          <a:p>
            <a:r>
              <a:rPr lang="en-US" altLang="zh-CN" sz="1100" i="1" dirty="0">
                <a:solidFill>
                  <a:schemeClr val="tx1">
                    <a:lumMod val="75000"/>
                    <a:lumOff val="25000"/>
                  </a:schemeClr>
                </a:solidFill>
              </a:rPr>
              <a:t>VS</a:t>
            </a:r>
            <a:r>
              <a:rPr lang="en-US" altLang="zh-CN" sz="1100" dirty="0">
                <a:solidFill>
                  <a:schemeClr val="tx1">
                    <a:lumMod val="75000"/>
                    <a:lumOff val="25000"/>
                  </a:schemeClr>
                </a:solidFill>
              </a:rPr>
              <a:t>.</a:t>
            </a:r>
            <a:endParaRPr lang="zh-CN" altLang="en-US" sz="1100" dirty="0">
              <a:solidFill>
                <a:schemeClr val="tx1">
                  <a:lumMod val="75000"/>
                  <a:lumOff val="25000"/>
                </a:schemeClr>
              </a:solidFill>
            </a:endParaRPr>
          </a:p>
        </p:txBody>
      </p:sp>
      <p:sp>
        <p:nvSpPr>
          <p:cNvPr id="46" name="矩形 45"/>
          <p:cNvSpPr/>
          <p:nvPr/>
        </p:nvSpPr>
        <p:spPr>
          <a:xfrm>
            <a:off x="6090338" y="2910061"/>
            <a:ext cx="1988586" cy="861774"/>
          </a:xfrm>
          <a:prstGeom prst="rect">
            <a:avLst/>
          </a:prstGeom>
          <a:solidFill>
            <a:srgbClr val="E8E8E8"/>
          </a:solidFill>
        </p:spPr>
        <p:txBody>
          <a:bodyPr wrap="square">
            <a:spAutoFit/>
          </a:bodyPr>
          <a:lstStyle/>
          <a:p>
            <a:pPr algn="ctr">
              <a:lnSpc>
                <a:spcPts val="1200"/>
              </a:lnSpc>
            </a:pPr>
            <a:r>
              <a:rPr lang="zh-CN" altLang="en-US" sz="1200" dirty="0">
                <a:solidFill>
                  <a:schemeClr val="tx1">
                    <a:lumMod val="75000"/>
                    <a:lumOff val="25000"/>
                  </a:schemeClr>
                </a:solidFill>
              </a:rPr>
              <a:t>基于网络的存储虚拟化方法是在网络设备上实现存储虚拟化功能，包括基于互连设备和基于路由器两种方式。</a:t>
            </a:r>
          </a:p>
        </p:txBody>
      </p:sp>
      <p:sp>
        <p:nvSpPr>
          <p:cNvPr id="47" name="矩形 46"/>
          <p:cNvSpPr/>
          <p:nvPr/>
        </p:nvSpPr>
        <p:spPr>
          <a:xfrm>
            <a:off x="6150511" y="4094892"/>
            <a:ext cx="1868240" cy="600164"/>
          </a:xfrm>
          <a:prstGeom prst="rect">
            <a:avLst/>
          </a:prstGeom>
        </p:spPr>
        <p:txBody>
          <a:bodyPr wrap="square">
            <a:spAutoFit/>
          </a:bodyPr>
          <a:lstStyle/>
          <a:p>
            <a:pPr algn="ctr"/>
            <a:r>
              <a:rPr lang="zh-CN" altLang="en-US" sz="1100" dirty="0">
                <a:solidFill>
                  <a:schemeClr val="tx1">
                    <a:lumMod val="75000"/>
                    <a:lumOff val="25000"/>
                  </a:schemeClr>
                </a:solidFill>
              </a:rPr>
              <a:t>相对于上述几种方式，基于路由器的虚拟化在</a:t>
            </a:r>
            <a:r>
              <a:rPr lang="zh-CN" altLang="en-US" sz="1100" dirty="0">
                <a:solidFill>
                  <a:srgbClr val="FF0000"/>
                </a:solidFill>
              </a:rPr>
              <a:t>性能、效果和安全</a:t>
            </a:r>
            <a:r>
              <a:rPr lang="zh-CN" altLang="en-US" sz="1100" dirty="0">
                <a:solidFill>
                  <a:schemeClr val="tx1">
                    <a:lumMod val="75000"/>
                    <a:lumOff val="25000"/>
                  </a:schemeClr>
                </a:solidFill>
              </a:rPr>
              <a:t>方面都要好一些</a:t>
            </a:r>
          </a:p>
        </p:txBody>
      </p:sp>
      <p:sp>
        <p:nvSpPr>
          <p:cNvPr id="48" name="矩形 47"/>
          <p:cNvSpPr/>
          <p:nvPr/>
        </p:nvSpPr>
        <p:spPr>
          <a:xfrm>
            <a:off x="6150511" y="4839914"/>
            <a:ext cx="1868240" cy="1277273"/>
          </a:xfrm>
          <a:prstGeom prst="rect">
            <a:avLst/>
          </a:prstGeom>
        </p:spPr>
        <p:txBody>
          <a:bodyPr wrap="square">
            <a:spAutoFit/>
          </a:bodyPr>
          <a:lstStyle/>
          <a:p>
            <a:pPr algn="ctr"/>
            <a:r>
              <a:rPr lang="zh-CN" altLang="en-US" sz="1100" dirty="0">
                <a:solidFill>
                  <a:schemeClr val="tx1">
                    <a:lumMod val="75000"/>
                    <a:lumOff val="25000"/>
                  </a:schemeClr>
                </a:solidFill>
              </a:rPr>
              <a:t>连接主机到存储网络的</a:t>
            </a:r>
            <a:r>
              <a:rPr lang="zh-CN" altLang="en-US" sz="1100" dirty="0">
                <a:solidFill>
                  <a:srgbClr val="FF0000"/>
                </a:solidFill>
              </a:rPr>
              <a:t>路由器出现故障</a:t>
            </a:r>
            <a:r>
              <a:rPr lang="zh-CN" altLang="en-US" sz="1100" dirty="0">
                <a:solidFill>
                  <a:schemeClr val="tx1">
                    <a:lumMod val="75000"/>
                    <a:lumOff val="25000"/>
                  </a:schemeClr>
                </a:solidFill>
              </a:rPr>
              <a:t>导致与故障路由器连接在一起的主机受到影响</a:t>
            </a:r>
            <a:endParaRPr lang="en-US" altLang="zh-CN" sz="1100" dirty="0">
              <a:solidFill>
                <a:schemeClr val="tx1">
                  <a:lumMod val="75000"/>
                  <a:lumOff val="25000"/>
                </a:schemeClr>
              </a:solidFill>
            </a:endParaRPr>
          </a:p>
          <a:p>
            <a:pPr algn="ctr"/>
            <a:endParaRPr lang="en-US" altLang="zh-CN" sz="1100" dirty="0">
              <a:solidFill>
                <a:schemeClr val="tx1">
                  <a:lumMod val="75000"/>
                  <a:lumOff val="25000"/>
                </a:schemeClr>
              </a:solidFill>
            </a:endParaRPr>
          </a:p>
          <a:p>
            <a:pPr algn="ctr"/>
            <a:r>
              <a:rPr lang="zh-CN" altLang="en-US" sz="1100" dirty="0">
                <a:solidFill>
                  <a:schemeClr val="tx1">
                    <a:lumMod val="75000"/>
                    <a:lumOff val="25000"/>
                  </a:schemeClr>
                </a:solidFill>
              </a:rPr>
              <a:t>不过路由器的冗余能够支持动态多路径</a:t>
            </a:r>
          </a:p>
        </p:txBody>
      </p:sp>
      <p:sp>
        <p:nvSpPr>
          <p:cNvPr id="50" name="矩形 49"/>
          <p:cNvSpPr/>
          <p:nvPr/>
        </p:nvSpPr>
        <p:spPr>
          <a:xfrm>
            <a:off x="6905997" y="4620997"/>
            <a:ext cx="357267" cy="261610"/>
          </a:xfrm>
          <a:prstGeom prst="rect">
            <a:avLst/>
          </a:prstGeom>
        </p:spPr>
        <p:txBody>
          <a:bodyPr wrap="square">
            <a:spAutoFit/>
          </a:bodyPr>
          <a:lstStyle/>
          <a:p>
            <a:r>
              <a:rPr lang="en-US" altLang="zh-CN" sz="1100" i="1" dirty="0">
                <a:solidFill>
                  <a:schemeClr val="tx1">
                    <a:lumMod val="75000"/>
                    <a:lumOff val="25000"/>
                  </a:schemeClr>
                </a:solidFill>
              </a:rPr>
              <a:t>VS</a:t>
            </a:r>
            <a:r>
              <a:rPr lang="en-US" altLang="zh-CN" sz="1100" dirty="0">
                <a:solidFill>
                  <a:schemeClr val="tx1">
                    <a:lumMod val="75000"/>
                    <a:lumOff val="25000"/>
                  </a:schemeClr>
                </a:solidFill>
              </a:rPr>
              <a:t>.</a:t>
            </a:r>
            <a:endParaRPr lang="zh-CN" altLang="en-US" sz="1100" dirty="0">
              <a:solidFill>
                <a:schemeClr val="tx1">
                  <a:lumMod val="75000"/>
                  <a:lumOff val="25000"/>
                </a:schemeClr>
              </a:solidFill>
            </a:endParaRPr>
          </a:p>
        </p:txBody>
      </p:sp>
      <p:sp>
        <p:nvSpPr>
          <p:cNvPr id="3" name="灯片编号占位符 2"/>
          <p:cNvSpPr>
            <a:spLocks noGrp="1"/>
          </p:cNvSpPr>
          <p:nvPr>
            <p:ph type="sldNum" sz="quarter" idx="12"/>
          </p:nvPr>
        </p:nvSpPr>
        <p:spPr/>
        <p:txBody>
          <a:bodyPr/>
          <a:lstStyle/>
          <a:p>
            <a:fld id="{02AE1E35-F495-4665-8CB0-CDD28443F6EA}" type="slidenum">
              <a:rPr lang="zh-CN" altLang="en-US" smtClean="0"/>
              <a:t>35</a:t>
            </a:fld>
            <a:endParaRPr lang="zh-CN" altLang="en-US"/>
          </a:p>
        </p:txBody>
      </p:sp>
    </p:spTree>
    <p:extLst>
      <p:ext uri="{BB962C8B-B14F-4D97-AF65-F5344CB8AC3E}">
        <p14:creationId xmlns:p14="http://schemas.microsoft.com/office/powerpoint/2010/main" val="40257079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存储虚拟化案例</a:t>
            </a:r>
            <a:r>
              <a:rPr lang="en-US" altLang="zh-CN" dirty="0"/>
              <a:t>——vSphere</a:t>
            </a:r>
            <a:endParaRPr lang="zh-CN" altLang="en-US" dirty="0"/>
          </a:p>
        </p:txBody>
      </p:sp>
      <p:sp>
        <p:nvSpPr>
          <p:cNvPr id="3" name="灯片编号占位符 2"/>
          <p:cNvSpPr>
            <a:spLocks noGrp="1"/>
          </p:cNvSpPr>
          <p:nvPr>
            <p:ph type="sldNum" sz="quarter" idx="12"/>
          </p:nvPr>
        </p:nvSpPr>
        <p:spPr/>
        <p:txBody>
          <a:bodyPr/>
          <a:lstStyle/>
          <a:p>
            <a:fld id="{02AE1E35-F495-4665-8CB0-CDD28443F6EA}" type="slidenum">
              <a:rPr lang="zh-CN" altLang="en-US" smtClean="0"/>
              <a:t>36</a:t>
            </a:fld>
            <a:endParaRPr lang="zh-CN" altLang="en-US"/>
          </a:p>
        </p:txBody>
      </p:sp>
      <p:pic>
        <p:nvPicPr>
          <p:cNvPr id="51" name="Picture 2" descr="t7-6">
            <a:extLst>
              <a:ext uri="{FF2B5EF4-FFF2-40B4-BE49-F238E27FC236}">
                <a16:creationId xmlns:a16="http://schemas.microsoft.com/office/drawing/2014/main" id="{80EFDB10-D046-4FEC-BAD7-56EA0949710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4507" y="936416"/>
            <a:ext cx="5296096"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 name="矩形 51">
            <a:extLst>
              <a:ext uri="{FF2B5EF4-FFF2-40B4-BE49-F238E27FC236}">
                <a16:creationId xmlns:a16="http://schemas.microsoft.com/office/drawing/2014/main" id="{1D4246D0-A0B6-4459-BC62-9E75B0C83332}"/>
              </a:ext>
            </a:extLst>
          </p:cNvPr>
          <p:cNvSpPr/>
          <p:nvPr/>
        </p:nvSpPr>
        <p:spPr>
          <a:xfrm>
            <a:off x="5880259" y="2288071"/>
            <a:ext cx="1569660" cy="369332"/>
          </a:xfrm>
          <a:prstGeom prst="rect">
            <a:avLst/>
          </a:prstGeom>
        </p:spPr>
        <p:txBody>
          <a:bodyPr wrap="none">
            <a:spAutoFit/>
          </a:bodyPr>
          <a:lstStyle/>
          <a:p>
            <a:r>
              <a:rPr lang="zh-CN" altLang="en-US" dirty="0"/>
              <a:t>磁盘锁定技术</a:t>
            </a:r>
            <a:endParaRPr lang="en-US" altLang="zh-CN" dirty="0"/>
          </a:p>
        </p:txBody>
      </p:sp>
      <p:sp>
        <p:nvSpPr>
          <p:cNvPr id="53" name="矩形 52">
            <a:extLst>
              <a:ext uri="{FF2B5EF4-FFF2-40B4-BE49-F238E27FC236}">
                <a16:creationId xmlns:a16="http://schemas.microsoft.com/office/drawing/2014/main" id="{21A4EE67-05FA-46D9-AF89-564CDA352ADD}"/>
              </a:ext>
            </a:extLst>
          </p:cNvPr>
          <p:cNvSpPr/>
          <p:nvPr/>
        </p:nvSpPr>
        <p:spPr>
          <a:xfrm>
            <a:off x="5880259" y="3102634"/>
            <a:ext cx="2492990" cy="369332"/>
          </a:xfrm>
          <a:prstGeom prst="rect">
            <a:avLst/>
          </a:prstGeom>
        </p:spPr>
        <p:txBody>
          <a:bodyPr wrap="none">
            <a:spAutoFit/>
          </a:bodyPr>
          <a:lstStyle/>
          <a:p>
            <a:r>
              <a:rPr lang="zh-CN" altLang="en-US" dirty="0"/>
              <a:t>故障一致性和恢复机制</a:t>
            </a:r>
            <a:endParaRPr lang="en-US" altLang="zh-CN" dirty="0"/>
          </a:p>
        </p:txBody>
      </p:sp>
      <p:sp>
        <p:nvSpPr>
          <p:cNvPr id="54" name="矩形 53">
            <a:extLst>
              <a:ext uri="{FF2B5EF4-FFF2-40B4-BE49-F238E27FC236}">
                <a16:creationId xmlns:a16="http://schemas.microsoft.com/office/drawing/2014/main" id="{0C72A6C3-D49F-496C-9016-A9A1F72F8C6D}"/>
              </a:ext>
            </a:extLst>
          </p:cNvPr>
          <p:cNvSpPr/>
          <p:nvPr/>
        </p:nvSpPr>
        <p:spPr>
          <a:xfrm>
            <a:off x="5880259" y="3936410"/>
            <a:ext cx="2175596" cy="369332"/>
          </a:xfrm>
          <a:prstGeom prst="rect">
            <a:avLst/>
          </a:prstGeom>
        </p:spPr>
        <p:txBody>
          <a:bodyPr wrap="none">
            <a:spAutoFit/>
          </a:bodyPr>
          <a:lstStyle/>
          <a:p>
            <a:r>
              <a:rPr lang="zh-CN" altLang="en-US" dirty="0"/>
              <a:t>裸机映射机制</a:t>
            </a:r>
            <a:r>
              <a:rPr lang="en-US" altLang="zh-CN" dirty="0"/>
              <a:t>(RDM)</a:t>
            </a:r>
            <a:endParaRPr lang="zh-CN" altLang="en-US" dirty="0"/>
          </a:p>
        </p:txBody>
      </p:sp>
    </p:spTree>
    <p:extLst>
      <p:ext uri="{BB962C8B-B14F-4D97-AF65-F5344CB8AC3E}">
        <p14:creationId xmlns:p14="http://schemas.microsoft.com/office/powerpoint/2010/main" val="12442373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网络虚拟化</a:t>
            </a:r>
          </a:p>
        </p:txBody>
      </p:sp>
      <p:sp>
        <p:nvSpPr>
          <p:cNvPr id="3" name="内容占位符 2"/>
          <p:cNvSpPr>
            <a:spLocks noGrp="1"/>
          </p:cNvSpPr>
          <p:nvPr>
            <p:ph idx="1"/>
          </p:nvPr>
        </p:nvSpPr>
        <p:spPr/>
        <p:txBody>
          <a:bodyPr/>
          <a:lstStyle/>
          <a:p>
            <a:r>
              <a:rPr lang="zh-CN" altLang="en-US" dirty="0"/>
              <a:t>传统数据中心</a:t>
            </a:r>
            <a:endParaRPr lang="en-US" altLang="zh-CN" dirty="0"/>
          </a:p>
          <a:p>
            <a:pPr lvl="1"/>
            <a:r>
              <a:rPr lang="zh-CN" altLang="en-US" dirty="0"/>
              <a:t>服务器之间操作系统和上层软件异构、接口与数据格式不统一</a:t>
            </a:r>
            <a:endParaRPr lang="en-US" altLang="zh-CN" dirty="0"/>
          </a:p>
          <a:p>
            <a:pPr lvl="1"/>
            <a:r>
              <a:rPr lang="zh-CN" altLang="en-US" dirty="0"/>
              <a:t>数据中心内网络传输效率低</a:t>
            </a:r>
            <a:endParaRPr lang="en-US" altLang="zh-CN" dirty="0"/>
          </a:p>
          <a:p>
            <a:pPr lvl="1"/>
            <a:endParaRPr lang="en-US" altLang="zh-CN" dirty="0"/>
          </a:p>
          <a:p>
            <a:r>
              <a:rPr lang="zh-CN" altLang="en-US" dirty="0"/>
              <a:t>使用云计算后</a:t>
            </a:r>
            <a:endParaRPr lang="en-US" altLang="zh-CN" dirty="0"/>
          </a:p>
          <a:p>
            <a:pPr lvl="1"/>
            <a:r>
              <a:rPr lang="zh-CN" altLang="en-US" dirty="0">
                <a:solidFill>
                  <a:srgbClr val="FF0000"/>
                </a:solidFill>
              </a:rPr>
              <a:t>数据同步传送的大流量、备份的大流量、虚拟机迁移的大流量</a:t>
            </a:r>
            <a:endParaRPr lang="en-US" altLang="zh-CN" dirty="0">
              <a:solidFill>
                <a:srgbClr val="FF0000"/>
              </a:solidFill>
            </a:endParaRPr>
          </a:p>
          <a:p>
            <a:pPr lvl="1"/>
            <a:r>
              <a:rPr lang="zh-CN" altLang="en-US" dirty="0">
                <a:solidFill>
                  <a:srgbClr val="FF0000"/>
                </a:solidFill>
              </a:rPr>
              <a:t>采用统一的交换网络减少布线、维护工作量和扩容成本</a:t>
            </a:r>
            <a:endParaRPr lang="en-US" altLang="zh-CN" dirty="0">
              <a:solidFill>
                <a:srgbClr val="FF0000"/>
              </a:solidFill>
            </a:endParaRPr>
          </a:p>
          <a:p>
            <a:pPr lvl="1"/>
            <a:endParaRPr lang="en-US" altLang="zh-CN" dirty="0"/>
          </a:p>
          <a:p>
            <a:r>
              <a:rPr lang="zh-CN" altLang="en-US" dirty="0"/>
              <a:t>引入虚拟化技术后</a:t>
            </a:r>
            <a:endParaRPr lang="en-US" altLang="zh-CN" dirty="0"/>
          </a:p>
          <a:p>
            <a:pPr lvl="1"/>
            <a:r>
              <a:rPr lang="zh-CN" altLang="en-US" dirty="0"/>
              <a:t>数据中心网络虚拟化分为</a:t>
            </a:r>
            <a:r>
              <a:rPr lang="zh-CN" altLang="en-US" dirty="0">
                <a:solidFill>
                  <a:srgbClr val="FF0000"/>
                </a:solidFill>
              </a:rPr>
              <a:t>核心层、接入层和 虚拟机网络虚拟化 </a:t>
            </a:r>
            <a:r>
              <a:rPr lang="zh-CN" altLang="en-US" dirty="0"/>
              <a:t>三个层面</a:t>
            </a:r>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02AE1E35-F495-4665-8CB0-CDD28443F6EA}" type="slidenum">
              <a:rPr lang="zh-CN" altLang="en-US" smtClean="0"/>
              <a:t>37</a:t>
            </a:fld>
            <a:endParaRPr lang="zh-CN" altLang="en-US"/>
          </a:p>
        </p:txBody>
      </p:sp>
    </p:spTree>
    <p:extLst>
      <p:ext uri="{BB962C8B-B14F-4D97-AF65-F5344CB8AC3E}">
        <p14:creationId xmlns:p14="http://schemas.microsoft.com/office/powerpoint/2010/main" val="6929906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网络虚拟化</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38</a:t>
            </a:fld>
            <a:endParaRPr lang="zh-CN" altLang="en-US"/>
          </a:p>
        </p:txBody>
      </p:sp>
      <p:sp>
        <p:nvSpPr>
          <p:cNvPr id="5" name="内容占位符 4"/>
          <p:cNvSpPr>
            <a:spLocks noGrp="1"/>
          </p:cNvSpPr>
          <p:nvPr>
            <p:ph idx="1"/>
          </p:nvPr>
        </p:nvSpPr>
        <p:spPr/>
        <p:txBody>
          <a:bodyPr/>
          <a:lstStyle/>
          <a:p>
            <a:endParaRPr lang="zh-CN" altLang="en-US"/>
          </a:p>
        </p:txBody>
      </p:sp>
      <p:graphicFrame>
        <p:nvGraphicFramePr>
          <p:cNvPr id="6" name="对象 5"/>
          <p:cNvGraphicFramePr>
            <a:graphicFrameLocks noChangeAspect="1"/>
          </p:cNvGraphicFramePr>
          <p:nvPr>
            <p:extLst>
              <p:ext uri="{D42A27DB-BD31-4B8C-83A1-F6EECF244321}">
                <p14:modId xmlns:p14="http://schemas.microsoft.com/office/powerpoint/2010/main" val="1801331793"/>
              </p:ext>
            </p:extLst>
          </p:nvPr>
        </p:nvGraphicFramePr>
        <p:xfrm>
          <a:off x="191664" y="1674082"/>
          <a:ext cx="8748924" cy="3875818"/>
        </p:xfrm>
        <a:graphic>
          <a:graphicData uri="http://schemas.openxmlformats.org/presentationml/2006/ole">
            <mc:AlternateContent xmlns:mc="http://schemas.openxmlformats.org/markup-compatibility/2006">
              <mc:Choice xmlns:v="urn:schemas-microsoft-com:vml" Requires="v">
                <p:oleObj spid="_x0000_s2054" r:id="rId3" imgW="10204845" imgH="4522197" progId="Visio.Drawing.11">
                  <p:embed/>
                </p:oleObj>
              </mc:Choice>
              <mc:Fallback>
                <p:oleObj r:id="rId3" imgW="10204845" imgH="4522197" progId="Visio.Drawing.11">
                  <p:embed/>
                  <p:pic>
                    <p:nvPicPr>
                      <p:cNvPr id="6" name="对象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664" y="1674082"/>
                        <a:ext cx="8748924" cy="3875818"/>
                      </a:xfrm>
                      <a:prstGeom prst="rect">
                        <a:avLst/>
                      </a:prstGeom>
                      <a:noFill/>
                    </p:spPr>
                  </p:pic>
                </p:oleObj>
              </mc:Fallback>
            </mc:AlternateContent>
          </a:graphicData>
        </a:graphic>
      </p:graphicFrame>
    </p:spTree>
    <p:extLst>
      <p:ext uri="{BB962C8B-B14F-4D97-AF65-F5344CB8AC3E}">
        <p14:creationId xmlns:p14="http://schemas.microsoft.com/office/powerpoint/2010/main" val="21300863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6594746" y="1803779"/>
            <a:ext cx="1957553" cy="4125250"/>
          </a:xfrm>
          <a:prstGeom prst="rect">
            <a:avLst/>
          </a:prstGeom>
        </p:spPr>
        <p:style>
          <a:lnRef idx="1">
            <a:schemeClr val="accent1"/>
          </a:lnRef>
          <a:fillRef idx="2">
            <a:schemeClr val="accent1"/>
          </a:fillRef>
          <a:effectRef idx="1">
            <a:schemeClr val="accent1"/>
          </a:effectRef>
          <a:fontRef idx="minor">
            <a:schemeClr val="dk1"/>
          </a:fontRef>
        </p:style>
        <p:txBody>
          <a:bodyPr tIns="0" rtlCol="0" anchor="t" anchorCtr="0"/>
          <a:lstStyle/>
          <a:p>
            <a:pPr algn="ctr"/>
            <a:r>
              <a:rPr lang="zh-CN" altLang="en-US" b="1" dirty="0"/>
              <a:t>实现功能</a:t>
            </a:r>
          </a:p>
        </p:txBody>
      </p:sp>
      <p:sp>
        <p:nvSpPr>
          <p:cNvPr id="24" name="矩形 23"/>
          <p:cNvSpPr/>
          <p:nvPr/>
        </p:nvSpPr>
        <p:spPr>
          <a:xfrm>
            <a:off x="3045462" y="3251372"/>
            <a:ext cx="3051487" cy="2677656"/>
          </a:xfrm>
          <a:prstGeom prst="rect">
            <a:avLst/>
          </a:prstGeom>
          <a:solidFill>
            <a:schemeClr val="accent2">
              <a:lumMod val="20000"/>
              <a:lumOff val="80000"/>
            </a:schemeClr>
          </a:solidFill>
        </p:spPr>
        <p:txBody>
          <a:bodyPr wrap="square">
            <a:spAutoFit/>
          </a:bodyPr>
          <a:lstStyle/>
          <a:p>
            <a:pPr algn="ctr"/>
            <a:r>
              <a:rPr lang="zh-CN" altLang="en-US" sz="1200" dirty="0"/>
              <a:t>无损以太网技术标准</a:t>
            </a:r>
            <a:endParaRPr lang="en-US" altLang="zh-CN" sz="1200" dirty="0"/>
          </a:p>
          <a:p>
            <a:pPr algn="ctr"/>
            <a:r>
              <a:rPr lang="zh-CN" altLang="en-US" sz="1200" dirty="0"/>
              <a:t>（数据中心以太网</a:t>
            </a:r>
            <a:r>
              <a:rPr lang="en-US" altLang="zh-CN" sz="1200" dirty="0"/>
              <a:t>DCE/</a:t>
            </a:r>
            <a:r>
              <a:rPr lang="zh-CN" altLang="en-US" sz="1200" dirty="0"/>
              <a:t>融合增强以太网</a:t>
            </a:r>
            <a:r>
              <a:rPr lang="en-US" altLang="zh-CN" sz="1200" dirty="0"/>
              <a:t>CEE</a:t>
            </a:r>
            <a:r>
              <a:rPr lang="zh-CN" altLang="en-US" sz="1200" dirty="0"/>
              <a:t>）</a:t>
            </a: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200" dirty="0"/>
          </a:p>
          <a:p>
            <a:endParaRPr lang="en-US" altLang="zh-CN" sz="1200" dirty="0"/>
          </a:p>
          <a:p>
            <a:endParaRPr lang="zh-CN" altLang="en-US" sz="1200" dirty="0"/>
          </a:p>
        </p:txBody>
      </p:sp>
      <p:sp>
        <p:nvSpPr>
          <p:cNvPr id="17" name="矩形 16"/>
          <p:cNvSpPr/>
          <p:nvPr/>
        </p:nvSpPr>
        <p:spPr>
          <a:xfrm>
            <a:off x="553126" y="4352709"/>
            <a:ext cx="2081446" cy="1569660"/>
          </a:xfrm>
          <a:prstGeom prst="rect">
            <a:avLst/>
          </a:prstGeom>
          <a:solidFill>
            <a:schemeClr val="accent2">
              <a:lumMod val="20000"/>
              <a:lumOff val="80000"/>
            </a:schemeClr>
          </a:solidFill>
        </p:spPr>
        <p:txBody>
          <a:bodyPr wrap="square">
            <a:spAutoFit/>
          </a:bodyPr>
          <a:lstStyle/>
          <a:p>
            <a:endParaRPr lang="en-US" altLang="zh-CN" sz="1200" dirty="0"/>
          </a:p>
          <a:p>
            <a:endParaRPr lang="en-US" altLang="zh-CN" sz="1200" dirty="0"/>
          </a:p>
          <a:p>
            <a:endParaRPr lang="en-US" altLang="zh-CN" sz="1200" dirty="0"/>
          </a:p>
          <a:p>
            <a:r>
              <a:rPr lang="zh-CN" altLang="en-US" sz="1200" dirty="0"/>
              <a:t>作</a:t>
            </a:r>
            <a:endParaRPr lang="en-US" altLang="zh-CN" sz="1200" dirty="0"/>
          </a:p>
          <a:p>
            <a:r>
              <a:rPr lang="zh-CN" altLang="en-US" sz="1200" dirty="0"/>
              <a:t>用</a:t>
            </a:r>
            <a:endParaRPr lang="en-US" altLang="zh-CN" sz="1200" dirty="0"/>
          </a:p>
          <a:p>
            <a:endParaRPr lang="en-US" altLang="zh-CN" sz="1200" dirty="0"/>
          </a:p>
          <a:p>
            <a:endParaRPr lang="en-US" altLang="zh-CN" sz="1200" dirty="0"/>
          </a:p>
          <a:p>
            <a:endParaRPr lang="zh-CN" altLang="en-US" sz="1200" dirty="0"/>
          </a:p>
        </p:txBody>
      </p:sp>
      <p:sp>
        <p:nvSpPr>
          <p:cNvPr id="16" name="矩形 15"/>
          <p:cNvSpPr/>
          <p:nvPr/>
        </p:nvSpPr>
        <p:spPr>
          <a:xfrm>
            <a:off x="553126" y="2847411"/>
            <a:ext cx="2081446" cy="1200329"/>
          </a:xfrm>
          <a:prstGeom prst="rect">
            <a:avLst/>
          </a:prstGeom>
          <a:solidFill>
            <a:schemeClr val="accent1">
              <a:lumMod val="40000"/>
              <a:lumOff val="60000"/>
            </a:schemeClr>
          </a:solidFill>
        </p:spPr>
        <p:txBody>
          <a:bodyPr wrap="square">
            <a:spAutoFit/>
          </a:bodyPr>
          <a:lstStyle/>
          <a:p>
            <a:pPr algn="r"/>
            <a:endParaRPr lang="en-US" altLang="zh-CN" sz="1200" dirty="0"/>
          </a:p>
          <a:p>
            <a:pPr algn="r"/>
            <a:endParaRPr lang="en-US" altLang="zh-CN" sz="1200" dirty="0"/>
          </a:p>
          <a:p>
            <a:pPr algn="r"/>
            <a:r>
              <a:rPr lang="zh-CN" altLang="en-US" sz="1200" dirty="0"/>
              <a:t>要</a:t>
            </a:r>
            <a:endParaRPr lang="en-US" altLang="zh-CN" sz="1200" dirty="0"/>
          </a:p>
          <a:p>
            <a:pPr algn="r"/>
            <a:r>
              <a:rPr lang="zh-CN" altLang="en-US" sz="1200" dirty="0"/>
              <a:t>求</a:t>
            </a:r>
            <a:endParaRPr lang="en-US" altLang="zh-CN" sz="1200" dirty="0"/>
          </a:p>
          <a:p>
            <a:pPr algn="r"/>
            <a:endParaRPr lang="en-US" altLang="zh-CN" sz="1200" dirty="0"/>
          </a:p>
          <a:p>
            <a:pPr algn="r"/>
            <a:endParaRPr lang="zh-CN" altLang="en-US" sz="1200" dirty="0"/>
          </a:p>
        </p:txBody>
      </p:sp>
      <p:sp>
        <p:nvSpPr>
          <p:cNvPr id="2" name="标题 1"/>
          <p:cNvSpPr>
            <a:spLocks noGrp="1"/>
          </p:cNvSpPr>
          <p:nvPr>
            <p:ph type="title"/>
          </p:nvPr>
        </p:nvSpPr>
        <p:spPr>
          <a:xfrm>
            <a:off x="420454" y="287306"/>
            <a:ext cx="8301515" cy="649110"/>
          </a:xfrm>
        </p:spPr>
        <p:txBody>
          <a:bodyPr/>
          <a:lstStyle/>
          <a:p>
            <a:r>
              <a:rPr lang="zh-CN" altLang="en-US" dirty="0"/>
              <a:t>不同层级的网络虚拟化</a:t>
            </a:r>
          </a:p>
        </p:txBody>
      </p:sp>
      <p:sp>
        <p:nvSpPr>
          <p:cNvPr id="5" name="矩形 4"/>
          <p:cNvSpPr/>
          <p:nvPr/>
        </p:nvSpPr>
        <p:spPr>
          <a:xfrm>
            <a:off x="1152863" y="1345684"/>
            <a:ext cx="881973" cy="369332"/>
          </a:xfrm>
          <a:prstGeom prst="rect">
            <a:avLst/>
          </a:prstGeom>
        </p:spPr>
        <p:txBody>
          <a:bodyPr wrap="none">
            <a:spAutoFit/>
          </a:bodyPr>
          <a:lstStyle/>
          <a:p>
            <a:r>
              <a:rPr lang="zh-CN" altLang="en-US" b="1" dirty="0">
                <a:solidFill>
                  <a:schemeClr val="accent6"/>
                </a:solidFill>
              </a:rPr>
              <a:t>核心层</a:t>
            </a:r>
            <a:endParaRPr lang="zh-CN" altLang="en-US" dirty="0"/>
          </a:p>
        </p:txBody>
      </p:sp>
      <p:sp>
        <p:nvSpPr>
          <p:cNvPr id="6" name="矩形 5"/>
          <p:cNvSpPr/>
          <p:nvPr/>
        </p:nvSpPr>
        <p:spPr>
          <a:xfrm>
            <a:off x="553126" y="1803778"/>
            <a:ext cx="2081446" cy="738664"/>
          </a:xfrm>
          <a:prstGeom prst="rect">
            <a:avLst/>
          </a:prstGeom>
          <a:solidFill>
            <a:schemeClr val="bg1">
              <a:lumMod val="85000"/>
            </a:schemeClr>
          </a:solidFill>
        </p:spPr>
        <p:txBody>
          <a:bodyPr wrap="square">
            <a:spAutoFit/>
          </a:bodyPr>
          <a:lstStyle/>
          <a:p>
            <a:pPr algn="ctr"/>
            <a:r>
              <a:rPr lang="zh-CN" altLang="en-US" sz="1400" dirty="0">
                <a:solidFill>
                  <a:schemeClr val="tx1">
                    <a:lumMod val="75000"/>
                    <a:lumOff val="25000"/>
                  </a:schemeClr>
                </a:solidFill>
              </a:rPr>
              <a:t>核心层网络虚拟化，主要指的是数据中心核心网络设备的虚拟化。</a:t>
            </a:r>
          </a:p>
        </p:txBody>
      </p:sp>
      <p:sp>
        <p:nvSpPr>
          <p:cNvPr id="7" name="矩形 6"/>
          <p:cNvSpPr/>
          <p:nvPr/>
        </p:nvSpPr>
        <p:spPr>
          <a:xfrm>
            <a:off x="553126" y="3220314"/>
            <a:ext cx="1569661" cy="461665"/>
          </a:xfrm>
          <a:prstGeom prst="rect">
            <a:avLst/>
          </a:prstGeom>
        </p:spPr>
        <p:txBody>
          <a:bodyPr wrap="square">
            <a:spAutoFit/>
          </a:bodyPr>
          <a:lstStyle/>
          <a:p>
            <a:pPr algn="ctr"/>
            <a:r>
              <a:rPr lang="zh-CN" altLang="en-US" sz="1200" dirty="0"/>
              <a:t>核心层网络具备超大规模的数据交换能力</a:t>
            </a:r>
          </a:p>
        </p:txBody>
      </p:sp>
      <p:sp>
        <p:nvSpPr>
          <p:cNvPr id="8" name="矩形 7"/>
          <p:cNvSpPr/>
          <p:nvPr/>
        </p:nvSpPr>
        <p:spPr>
          <a:xfrm>
            <a:off x="553127" y="2903095"/>
            <a:ext cx="1569660" cy="276999"/>
          </a:xfrm>
          <a:prstGeom prst="rect">
            <a:avLst/>
          </a:prstGeom>
        </p:spPr>
        <p:txBody>
          <a:bodyPr wrap="none">
            <a:spAutoFit/>
          </a:bodyPr>
          <a:lstStyle/>
          <a:p>
            <a:r>
              <a:rPr lang="zh-CN" altLang="en-US" sz="1200" dirty="0"/>
              <a:t>足够的万兆接入能力</a:t>
            </a:r>
          </a:p>
        </p:txBody>
      </p:sp>
      <p:sp>
        <p:nvSpPr>
          <p:cNvPr id="9" name="矩形 8"/>
          <p:cNvSpPr/>
          <p:nvPr/>
        </p:nvSpPr>
        <p:spPr>
          <a:xfrm>
            <a:off x="553126" y="3722199"/>
            <a:ext cx="1569660" cy="276999"/>
          </a:xfrm>
          <a:prstGeom prst="rect">
            <a:avLst/>
          </a:prstGeom>
        </p:spPr>
        <p:txBody>
          <a:bodyPr wrap="square">
            <a:spAutoFit/>
          </a:bodyPr>
          <a:lstStyle/>
          <a:p>
            <a:pPr algn="ctr"/>
            <a:r>
              <a:rPr lang="zh-CN" altLang="en-US" sz="1200" dirty="0"/>
              <a:t>提供虚拟机箱技术</a:t>
            </a:r>
            <a:endParaRPr lang="en-US" altLang="zh-CN" sz="1200" dirty="0"/>
          </a:p>
        </p:txBody>
      </p:sp>
      <p:sp>
        <p:nvSpPr>
          <p:cNvPr id="10" name="矩形 9"/>
          <p:cNvSpPr/>
          <p:nvPr/>
        </p:nvSpPr>
        <p:spPr>
          <a:xfrm>
            <a:off x="1044913" y="4409837"/>
            <a:ext cx="1435971" cy="276999"/>
          </a:xfrm>
          <a:prstGeom prst="rect">
            <a:avLst/>
          </a:prstGeom>
        </p:spPr>
        <p:txBody>
          <a:bodyPr wrap="square">
            <a:spAutoFit/>
          </a:bodyPr>
          <a:lstStyle/>
          <a:p>
            <a:r>
              <a:rPr lang="zh-CN" altLang="en-US" sz="1200" dirty="0"/>
              <a:t>简化设备管理</a:t>
            </a:r>
            <a:endParaRPr lang="en-US" altLang="zh-CN" sz="1200" dirty="0"/>
          </a:p>
        </p:txBody>
      </p:sp>
      <p:sp>
        <p:nvSpPr>
          <p:cNvPr id="11" name="矩形 10"/>
          <p:cNvSpPr/>
          <p:nvPr/>
        </p:nvSpPr>
        <p:spPr>
          <a:xfrm>
            <a:off x="1044913" y="4674505"/>
            <a:ext cx="1589859" cy="276999"/>
          </a:xfrm>
          <a:prstGeom prst="rect">
            <a:avLst/>
          </a:prstGeom>
        </p:spPr>
        <p:txBody>
          <a:bodyPr wrap="square">
            <a:spAutoFit/>
          </a:bodyPr>
          <a:lstStyle/>
          <a:p>
            <a:r>
              <a:rPr lang="zh-CN" altLang="en-US" sz="1200" dirty="0"/>
              <a:t>提高资源利用率</a:t>
            </a:r>
          </a:p>
        </p:txBody>
      </p:sp>
      <p:sp>
        <p:nvSpPr>
          <p:cNvPr id="12" name="矩形 11"/>
          <p:cNvSpPr/>
          <p:nvPr/>
        </p:nvSpPr>
        <p:spPr>
          <a:xfrm>
            <a:off x="1044913" y="4951504"/>
            <a:ext cx="1589859" cy="461665"/>
          </a:xfrm>
          <a:prstGeom prst="rect">
            <a:avLst/>
          </a:prstGeom>
        </p:spPr>
        <p:txBody>
          <a:bodyPr wrap="square">
            <a:spAutoFit/>
          </a:bodyPr>
          <a:lstStyle/>
          <a:p>
            <a:r>
              <a:rPr lang="zh-CN" altLang="en-US" sz="1200" dirty="0"/>
              <a:t>提高交换系统的灵活性和扩展性</a:t>
            </a:r>
            <a:endParaRPr lang="en-US" altLang="zh-CN" sz="1200" dirty="0"/>
          </a:p>
        </p:txBody>
      </p:sp>
      <p:sp>
        <p:nvSpPr>
          <p:cNvPr id="13" name="矩形 12"/>
          <p:cNvSpPr/>
          <p:nvPr/>
        </p:nvSpPr>
        <p:spPr>
          <a:xfrm>
            <a:off x="1044913" y="5416620"/>
            <a:ext cx="1589859" cy="461665"/>
          </a:xfrm>
          <a:prstGeom prst="rect">
            <a:avLst/>
          </a:prstGeom>
        </p:spPr>
        <p:txBody>
          <a:bodyPr wrap="square">
            <a:spAutoFit/>
          </a:bodyPr>
          <a:lstStyle/>
          <a:p>
            <a:r>
              <a:rPr lang="zh-CN" altLang="en-US" sz="1200" dirty="0"/>
              <a:t>为资源的灵活调度和动态伸缩提供支撑</a:t>
            </a:r>
          </a:p>
        </p:txBody>
      </p:sp>
      <p:sp>
        <p:nvSpPr>
          <p:cNvPr id="18" name="矩形 17"/>
          <p:cNvSpPr/>
          <p:nvPr/>
        </p:nvSpPr>
        <p:spPr>
          <a:xfrm>
            <a:off x="4130224" y="1345684"/>
            <a:ext cx="881973" cy="369332"/>
          </a:xfrm>
          <a:prstGeom prst="rect">
            <a:avLst/>
          </a:prstGeom>
        </p:spPr>
        <p:txBody>
          <a:bodyPr wrap="none">
            <a:spAutoFit/>
          </a:bodyPr>
          <a:lstStyle/>
          <a:p>
            <a:r>
              <a:rPr lang="zh-CN" altLang="en-US" b="1" dirty="0">
                <a:solidFill>
                  <a:schemeClr val="accent6"/>
                </a:solidFill>
              </a:rPr>
              <a:t>接入层</a:t>
            </a:r>
            <a:endParaRPr lang="zh-CN" altLang="en-US" dirty="0"/>
          </a:p>
        </p:txBody>
      </p:sp>
      <p:sp>
        <p:nvSpPr>
          <p:cNvPr id="19" name="矩形 18"/>
          <p:cNvSpPr/>
          <p:nvPr/>
        </p:nvSpPr>
        <p:spPr>
          <a:xfrm>
            <a:off x="3212154" y="1803778"/>
            <a:ext cx="2718111" cy="1384995"/>
          </a:xfrm>
          <a:prstGeom prst="rect">
            <a:avLst/>
          </a:prstGeom>
          <a:solidFill>
            <a:schemeClr val="bg1">
              <a:lumMod val="85000"/>
            </a:schemeClr>
          </a:solidFill>
        </p:spPr>
        <p:txBody>
          <a:bodyPr wrap="square">
            <a:spAutoFit/>
          </a:bodyPr>
          <a:lstStyle/>
          <a:p>
            <a:pPr algn="ctr"/>
            <a:r>
              <a:rPr lang="zh-CN" altLang="en-US" sz="1400" dirty="0">
                <a:solidFill>
                  <a:schemeClr val="tx1">
                    <a:lumMod val="75000"/>
                    <a:lumOff val="25000"/>
                  </a:schemeClr>
                </a:solidFill>
              </a:rPr>
              <a:t>接入层虚拟化，可以实现数据中心接入层的分级设计。</a:t>
            </a:r>
            <a:endParaRPr lang="en-US" altLang="zh-CN" sz="1400" dirty="0">
              <a:solidFill>
                <a:schemeClr val="tx1">
                  <a:lumMod val="75000"/>
                  <a:lumOff val="25000"/>
                </a:schemeClr>
              </a:solidFill>
            </a:endParaRPr>
          </a:p>
          <a:p>
            <a:pPr algn="ctr"/>
            <a:endParaRPr lang="en-US" altLang="zh-CN" sz="1400" dirty="0">
              <a:solidFill>
                <a:schemeClr val="tx1">
                  <a:lumMod val="75000"/>
                  <a:lumOff val="25000"/>
                </a:schemeClr>
              </a:solidFill>
            </a:endParaRPr>
          </a:p>
          <a:p>
            <a:pPr algn="ctr"/>
            <a:r>
              <a:rPr lang="zh-CN" altLang="en-US" sz="1400" dirty="0">
                <a:solidFill>
                  <a:schemeClr val="tx1">
                    <a:lumMod val="75000"/>
                    <a:lumOff val="25000"/>
                  </a:schemeClr>
                </a:solidFill>
              </a:rPr>
              <a:t>根据数据中心的走线要求，接入层交换机要求能够</a:t>
            </a:r>
            <a:r>
              <a:rPr lang="zh-CN" altLang="en-US" sz="1400" dirty="0">
                <a:solidFill>
                  <a:srgbClr val="FF0000"/>
                </a:solidFill>
              </a:rPr>
              <a:t>支持各种灵活的部署方式和新的以太网技术</a:t>
            </a:r>
            <a:r>
              <a:rPr lang="zh-CN" altLang="en-US" sz="1400" dirty="0">
                <a:solidFill>
                  <a:schemeClr val="tx1">
                    <a:lumMod val="75000"/>
                    <a:lumOff val="25000"/>
                  </a:schemeClr>
                </a:solidFill>
              </a:rPr>
              <a:t>。</a:t>
            </a:r>
            <a:endParaRPr lang="en-US" altLang="zh-CN" sz="1400" dirty="0">
              <a:solidFill>
                <a:schemeClr val="tx1">
                  <a:lumMod val="75000"/>
                  <a:lumOff val="25000"/>
                </a:schemeClr>
              </a:solidFill>
            </a:endParaRPr>
          </a:p>
        </p:txBody>
      </p:sp>
      <p:sp>
        <p:nvSpPr>
          <p:cNvPr id="20" name="矩形 19"/>
          <p:cNvSpPr/>
          <p:nvPr/>
        </p:nvSpPr>
        <p:spPr>
          <a:xfrm>
            <a:off x="3529442" y="3737588"/>
            <a:ext cx="2083526" cy="523220"/>
          </a:xfrm>
          <a:prstGeom prst="rect">
            <a:avLst/>
          </a:prstGeom>
        </p:spPr>
        <p:txBody>
          <a:bodyPr wrap="square">
            <a:spAutoFit/>
          </a:bodyPr>
          <a:lstStyle/>
          <a:p>
            <a:pPr algn="ctr"/>
            <a:r>
              <a:rPr lang="zh-CN" altLang="en-US" sz="1600" b="1" dirty="0"/>
              <a:t>拥塞通知</a:t>
            </a:r>
            <a:endParaRPr lang="en-US" altLang="zh-CN" sz="1600" b="1" dirty="0"/>
          </a:p>
          <a:p>
            <a:pPr algn="ctr"/>
            <a:r>
              <a:rPr lang="zh-CN" altLang="en-US" sz="1200" dirty="0"/>
              <a:t>（</a:t>
            </a:r>
            <a:r>
              <a:rPr lang="en-US" altLang="zh-CN" sz="1200" dirty="0"/>
              <a:t>IEEE 802.1Qau</a:t>
            </a:r>
            <a:r>
              <a:rPr lang="zh-CN" altLang="en-US" sz="1200" dirty="0"/>
              <a:t>）</a:t>
            </a:r>
          </a:p>
        </p:txBody>
      </p:sp>
      <p:sp>
        <p:nvSpPr>
          <p:cNvPr id="21" name="矩形 20"/>
          <p:cNvSpPr/>
          <p:nvPr/>
        </p:nvSpPr>
        <p:spPr>
          <a:xfrm>
            <a:off x="3709943" y="4279743"/>
            <a:ext cx="1722523" cy="523220"/>
          </a:xfrm>
          <a:prstGeom prst="rect">
            <a:avLst/>
          </a:prstGeom>
        </p:spPr>
        <p:txBody>
          <a:bodyPr wrap="none">
            <a:spAutoFit/>
          </a:bodyPr>
          <a:lstStyle/>
          <a:p>
            <a:pPr algn="ctr"/>
            <a:r>
              <a:rPr lang="zh-CN" altLang="en-US" sz="1600" b="1" dirty="0"/>
              <a:t>增强传输选择</a:t>
            </a:r>
            <a:r>
              <a:rPr lang="en-US" altLang="zh-CN" sz="1600" b="1" dirty="0"/>
              <a:t>ETS</a:t>
            </a:r>
          </a:p>
          <a:p>
            <a:pPr algn="ctr"/>
            <a:r>
              <a:rPr lang="zh-CN" altLang="en-US" sz="1200" dirty="0"/>
              <a:t>（</a:t>
            </a:r>
            <a:r>
              <a:rPr lang="en-US" altLang="zh-CN" sz="1200" dirty="0"/>
              <a:t>IEEE 802.1Qaz</a:t>
            </a:r>
            <a:r>
              <a:rPr lang="zh-CN" altLang="en-US" sz="1200" dirty="0"/>
              <a:t>）</a:t>
            </a:r>
          </a:p>
        </p:txBody>
      </p:sp>
      <p:sp>
        <p:nvSpPr>
          <p:cNvPr id="22" name="矩形 21"/>
          <p:cNvSpPr/>
          <p:nvPr/>
        </p:nvSpPr>
        <p:spPr>
          <a:xfrm>
            <a:off x="3599559" y="4826874"/>
            <a:ext cx="1943289" cy="523220"/>
          </a:xfrm>
          <a:prstGeom prst="rect">
            <a:avLst/>
          </a:prstGeom>
        </p:spPr>
        <p:txBody>
          <a:bodyPr wrap="none">
            <a:spAutoFit/>
          </a:bodyPr>
          <a:lstStyle/>
          <a:p>
            <a:pPr algn="ctr"/>
            <a:r>
              <a:rPr lang="zh-CN" altLang="en-US" sz="1600" b="1" dirty="0"/>
              <a:t>优先级流量控制</a:t>
            </a:r>
            <a:r>
              <a:rPr lang="en-US" altLang="zh-CN" sz="1600" b="1" dirty="0"/>
              <a:t>PFC</a:t>
            </a:r>
          </a:p>
          <a:p>
            <a:pPr algn="ctr"/>
            <a:r>
              <a:rPr lang="zh-CN" altLang="en-US" sz="1200" dirty="0"/>
              <a:t>（</a:t>
            </a:r>
            <a:r>
              <a:rPr lang="en-US" altLang="zh-CN" sz="1200" dirty="0"/>
              <a:t>IEEE 802.1Qbb</a:t>
            </a:r>
            <a:r>
              <a:rPr lang="zh-CN" altLang="en-US" sz="1200" dirty="0"/>
              <a:t>）</a:t>
            </a:r>
          </a:p>
        </p:txBody>
      </p:sp>
      <p:sp>
        <p:nvSpPr>
          <p:cNvPr id="23" name="矩形 22"/>
          <p:cNvSpPr/>
          <p:nvPr/>
        </p:nvSpPr>
        <p:spPr>
          <a:xfrm>
            <a:off x="3652522" y="5377951"/>
            <a:ext cx="1837361" cy="523220"/>
          </a:xfrm>
          <a:prstGeom prst="rect">
            <a:avLst/>
          </a:prstGeom>
        </p:spPr>
        <p:txBody>
          <a:bodyPr wrap="none">
            <a:spAutoFit/>
          </a:bodyPr>
          <a:lstStyle/>
          <a:p>
            <a:pPr algn="ctr"/>
            <a:r>
              <a:rPr lang="zh-CN" altLang="en-US" sz="1600" b="1" dirty="0"/>
              <a:t>链路发现协议</a:t>
            </a:r>
            <a:r>
              <a:rPr lang="en-US" altLang="zh-CN" sz="1600" b="1" dirty="0"/>
              <a:t>LLDP</a:t>
            </a:r>
          </a:p>
          <a:p>
            <a:pPr algn="ctr"/>
            <a:r>
              <a:rPr lang="zh-CN" altLang="en-US" sz="1200" dirty="0"/>
              <a:t>（</a:t>
            </a:r>
            <a:r>
              <a:rPr lang="en-US" altLang="zh-CN" sz="1200" dirty="0"/>
              <a:t>IEEE 802.1AB</a:t>
            </a:r>
            <a:r>
              <a:rPr lang="zh-CN" altLang="en-US" sz="1200" dirty="0"/>
              <a:t>）</a:t>
            </a:r>
          </a:p>
        </p:txBody>
      </p:sp>
      <p:sp>
        <p:nvSpPr>
          <p:cNvPr id="25" name="矩形 24"/>
          <p:cNvSpPr/>
          <p:nvPr/>
        </p:nvSpPr>
        <p:spPr>
          <a:xfrm>
            <a:off x="7107585" y="1337915"/>
            <a:ext cx="881973" cy="369332"/>
          </a:xfrm>
          <a:prstGeom prst="rect">
            <a:avLst/>
          </a:prstGeom>
        </p:spPr>
        <p:txBody>
          <a:bodyPr wrap="none">
            <a:spAutoFit/>
          </a:bodyPr>
          <a:lstStyle/>
          <a:p>
            <a:r>
              <a:rPr lang="zh-CN" altLang="en-US" b="1" dirty="0">
                <a:solidFill>
                  <a:schemeClr val="accent6"/>
                </a:solidFill>
              </a:rPr>
              <a:t>虚拟机</a:t>
            </a:r>
            <a:endParaRPr lang="zh-CN" altLang="en-US" dirty="0"/>
          </a:p>
        </p:txBody>
      </p:sp>
      <p:sp>
        <p:nvSpPr>
          <p:cNvPr id="26" name="矩形 25"/>
          <p:cNvSpPr/>
          <p:nvPr/>
        </p:nvSpPr>
        <p:spPr>
          <a:xfrm>
            <a:off x="6605150" y="2150918"/>
            <a:ext cx="1886840" cy="830997"/>
          </a:xfrm>
          <a:prstGeom prst="rect">
            <a:avLst/>
          </a:prstGeom>
        </p:spPr>
        <p:txBody>
          <a:bodyPr wrap="square">
            <a:spAutoFit/>
          </a:bodyPr>
          <a:lstStyle/>
          <a:p>
            <a:pPr algn="ctr"/>
            <a:r>
              <a:rPr lang="zh-CN" altLang="en-US" sz="1200" dirty="0"/>
              <a:t>虚拟机的双向访问控制和流量监控，包括深度包检测、端口镜像、端口远程镜像、流量统计。</a:t>
            </a:r>
          </a:p>
        </p:txBody>
      </p:sp>
      <p:sp>
        <p:nvSpPr>
          <p:cNvPr id="27" name="矩形 26"/>
          <p:cNvSpPr/>
          <p:nvPr/>
        </p:nvSpPr>
        <p:spPr>
          <a:xfrm>
            <a:off x="6610546" y="3030181"/>
            <a:ext cx="1881443" cy="646331"/>
          </a:xfrm>
          <a:prstGeom prst="rect">
            <a:avLst/>
          </a:prstGeom>
        </p:spPr>
        <p:txBody>
          <a:bodyPr wrap="square">
            <a:spAutoFit/>
          </a:bodyPr>
          <a:lstStyle/>
          <a:p>
            <a:pPr algn="ctr"/>
            <a:r>
              <a:rPr lang="zh-CN" altLang="en-US" sz="1200" dirty="0"/>
              <a:t>虚拟机的网络属性应包括</a:t>
            </a:r>
            <a:r>
              <a:rPr lang="en-US" altLang="zh-CN" sz="1200" dirty="0"/>
              <a:t>VLAN</a:t>
            </a:r>
            <a:r>
              <a:rPr lang="zh-CN" altLang="en-US" sz="1200" dirty="0"/>
              <a:t>、</a:t>
            </a:r>
            <a:r>
              <a:rPr lang="en-US" altLang="zh-CN" sz="1200" dirty="0" err="1"/>
              <a:t>QoS</a:t>
            </a:r>
            <a:r>
              <a:rPr lang="zh-CN" altLang="en-US" sz="1200" dirty="0"/>
              <a:t>、</a:t>
            </a:r>
            <a:r>
              <a:rPr lang="en-US" altLang="zh-CN" sz="1200" dirty="0"/>
              <a:t>ACL</a:t>
            </a:r>
            <a:r>
              <a:rPr lang="zh-CN" altLang="en-US" sz="1200" dirty="0"/>
              <a:t>、带宽等。</a:t>
            </a:r>
          </a:p>
        </p:txBody>
      </p:sp>
      <p:sp>
        <p:nvSpPr>
          <p:cNvPr id="28" name="矩形 27"/>
          <p:cNvSpPr/>
          <p:nvPr/>
        </p:nvSpPr>
        <p:spPr>
          <a:xfrm>
            <a:off x="6605150" y="3697405"/>
            <a:ext cx="1886839" cy="1200329"/>
          </a:xfrm>
          <a:prstGeom prst="rect">
            <a:avLst/>
          </a:prstGeom>
        </p:spPr>
        <p:txBody>
          <a:bodyPr wrap="square">
            <a:spAutoFit/>
          </a:bodyPr>
          <a:lstStyle/>
          <a:p>
            <a:pPr algn="ctr"/>
            <a:r>
              <a:rPr lang="zh-CN" altLang="en-US" sz="1200" dirty="0"/>
              <a:t>虚拟机的网络属性可以跟随虚拟机的迁移而动态迁移，不需要人工干预或静态配置，从而在虚拟机扩展和迁移过程中，保障业务的持续性。</a:t>
            </a:r>
          </a:p>
        </p:txBody>
      </p:sp>
      <p:sp>
        <p:nvSpPr>
          <p:cNvPr id="29" name="矩形 28"/>
          <p:cNvSpPr/>
          <p:nvPr/>
        </p:nvSpPr>
        <p:spPr>
          <a:xfrm>
            <a:off x="6626541" y="4902914"/>
            <a:ext cx="1886839" cy="1015663"/>
          </a:xfrm>
          <a:prstGeom prst="rect">
            <a:avLst/>
          </a:prstGeom>
        </p:spPr>
        <p:txBody>
          <a:bodyPr wrap="square">
            <a:spAutoFit/>
          </a:bodyPr>
          <a:lstStyle/>
          <a:p>
            <a:pPr algn="ctr"/>
            <a:r>
              <a:rPr lang="zh-CN" altLang="en-US" sz="1200" dirty="0"/>
              <a:t>虚拟机迁移时，与虚拟机相关的资源配置，如存储、网络配置也随之迁移。同时保证迁移过程中业务不中断。</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39</a:t>
            </a:fld>
            <a:endParaRPr lang="zh-CN" altLang="en-US"/>
          </a:p>
        </p:txBody>
      </p:sp>
    </p:spTree>
    <p:extLst>
      <p:ext uri="{BB962C8B-B14F-4D97-AF65-F5344CB8AC3E}">
        <p14:creationId xmlns:p14="http://schemas.microsoft.com/office/powerpoint/2010/main" val="1986160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164745" cy="649110"/>
          </a:xfrm>
        </p:spPr>
        <p:txBody>
          <a:bodyPr/>
          <a:lstStyle/>
          <a:p>
            <a:r>
              <a:rPr lang="zh-CN" altLang="en-US" dirty="0"/>
              <a:t>最早的虚拟化技术</a:t>
            </a:r>
          </a:p>
        </p:txBody>
      </p:sp>
      <p:sp>
        <p:nvSpPr>
          <p:cNvPr id="4" name="矩形 3"/>
          <p:cNvSpPr/>
          <p:nvPr/>
        </p:nvSpPr>
        <p:spPr>
          <a:xfrm>
            <a:off x="681038" y="1942292"/>
            <a:ext cx="3538148" cy="1077218"/>
          </a:xfrm>
          <a:prstGeom prst="rect">
            <a:avLst/>
          </a:prstGeom>
        </p:spPr>
        <p:txBody>
          <a:bodyPr wrap="none">
            <a:spAutoFit/>
          </a:bodyPr>
          <a:lstStyle/>
          <a:p>
            <a:r>
              <a:rPr lang="en-US" altLang="zh-CN" sz="4000" b="1" dirty="0"/>
              <a:t>20</a:t>
            </a:r>
            <a:r>
              <a:rPr lang="zh-CN" altLang="en-US" sz="4000" b="1" dirty="0"/>
              <a:t>世纪</a:t>
            </a:r>
            <a:r>
              <a:rPr lang="en-US" altLang="zh-CN" sz="4000" b="1" dirty="0"/>
              <a:t>60</a:t>
            </a:r>
            <a:r>
              <a:rPr lang="zh-CN" altLang="en-US" sz="4000" b="1" dirty="0"/>
              <a:t>年代</a:t>
            </a:r>
            <a:endParaRPr lang="en-US" altLang="zh-CN" sz="4000" b="1" dirty="0"/>
          </a:p>
          <a:p>
            <a:r>
              <a:rPr lang="en-US" altLang="zh-CN" sz="2400" dirty="0"/>
              <a:t>IBM</a:t>
            </a:r>
            <a:r>
              <a:rPr lang="zh-CN" altLang="en-US" sz="2400" dirty="0"/>
              <a:t>公司推出虚拟化技术</a:t>
            </a:r>
          </a:p>
        </p:txBody>
      </p:sp>
      <p:sp>
        <p:nvSpPr>
          <p:cNvPr id="5" name="矩形 4"/>
          <p:cNvSpPr/>
          <p:nvPr/>
        </p:nvSpPr>
        <p:spPr>
          <a:xfrm>
            <a:off x="681038" y="3195638"/>
            <a:ext cx="4546437" cy="369332"/>
          </a:xfrm>
          <a:prstGeom prst="rect">
            <a:avLst/>
          </a:prstGeom>
          <a:solidFill>
            <a:schemeClr val="bg1">
              <a:lumMod val="75000"/>
            </a:schemeClr>
          </a:solidFill>
        </p:spPr>
        <p:txBody>
          <a:bodyPr wrap="none">
            <a:spAutoFit/>
          </a:bodyPr>
          <a:lstStyle/>
          <a:p>
            <a:r>
              <a:rPr lang="zh-CN" altLang="en-US" dirty="0">
                <a:solidFill>
                  <a:schemeClr val="tx1">
                    <a:lumMod val="85000"/>
                    <a:lumOff val="15000"/>
                  </a:schemeClr>
                </a:solidFill>
              </a:rPr>
              <a:t>主要用于当时的</a:t>
            </a:r>
            <a:r>
              <a:rPr lang="en-US" altLang="zh-CN" dirty="0">
                <a:solidFill>
                  <a:schemeClr val="tx1">
                    <a:lumMod val="85000"/>
                    <a:lumOff val="15000"/>
                  </a:schemeClr>
                </a:solidFill>
              </a:rPr>
              <a:t>IBM</a:t>
            </a:r>
            <a:r>
              <a:rPr lang="zh-CN" altLang="en-US" dirty="0">
                <a:solidFill>
                  <a:schemeClr val="tx1">
                    <a:lumMod val="85000"/>
                    <a:lumOff val="15000"/>
                  </a:schemeClr>
                </a:solidFill>
              </a:rPr>
              <a:t>大型机的服务器虚拟化</a:t>
            </a:r>
          </a:p>
        </p:txBody>
      </p:sp>
      <p:cxnSp>
        <p:nvCxnSpPr>
          <p:cNvPr id="6" name="直接连接符 5"/>
          <p:cNvCxnSpPr/>
          <p:nvPr/>
        </p:nvCxnSpPr>
        <p:spPr>
          <a:xfrm>
            <a:off x="681038" y="3765550"/>
            <a:ext cx="7815262"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681038" y="3823008"/>
            <a:ext cx="7904162" cy="1338828"/>
          </a:xfrm>
          <a:prstGeom prst="rect">
            <a:avLst/>
          </a:prstGeom>
        </p:spPr>
        <p:txBody>
          <a:bodyPr wrap="square">
            <a:spAutoFit/>
          </a:bodyPr>
          <a:lstStyle/>
          <a:p>
            <a:pPr>
              <a:lnSpc>
                <a:spcPct val="150000"/>
              </a:lnSpc>
            </a:pPr>
            <a:r>
              <a:rPr lang="zh-CN" altLang="en-US" dirty="0"/>
              <a:t>虚拟化技术的核心思想是利用软件或固件管理程序构成虚拟化层，</a:t>
            </a:r>
            <a:r>
              <a:rPr lang="zh-CN" altLang="en-US" b="1" dirty="0">
                <a:solidFill>
                  <a:srgbClr val="FF6699"/>
                </a:solidFill>
              </a:rPr>
              <a:t>把物理资源映射为虚拟资源。在虚拟资源上可以安装 和部署多个虚拟机，实现多用户共享物理资源</a:t>
            </a:r>
            <a:r>
              <a:rPr lang="zh-CN" altLang="en-US" dirty="0"/>
              <a:t>。</a:t>
            </a:r>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5289" r="6027"/>
          <a:stretch/>
        </p:blipFill>
        <p:spPr>
          <a:xfrm>
            <a:off x="5983125" y="1942292"/>
            <a:ext cx="2360775" cy="1765801"/>
          </a:xfrm>
          <a:prstGeom prst="rect">
            <a:avLst/>
          </a:prstGeom>
        </p:spPr>
      </p:pic>
      <p:sp>
        <p:nvSpPr>
          <p:cNvPr id="3" name="灯片编号占位符 2"/>
          <p:cNvSpPr>
            <a:spLocks noGrp="1"/>
          </p:cNvSpPr>
          <p:nvPr>
            <p:ph type="sldNum" sz="quarter" idx="12"/>
          </p:nvPr>
        </p:nvSpPr>
        <p:spPr/>
        <p:txBody>
          <a:bodyPr/>
          <a:lstStyle/>
          <a:p>
            <a:fld id="{02AE1E35-F495-4665-8CB0-CDD28443F6EA}" type="slidenum">
              <a:rPr lang="zh-CN" altLang="en-US" smtClean="0"/>
              <a:t>4</a:t>
            </a:fld>
            <a:endParaRPr lang="zh-CN" altLang="en-US"/>
          </a:p>
        </p:txBody>
      </p:sp>
      <p:sp>
        <p:nvSpPr>
          <p:cNvPr id="9" name="矩形 8"/>
          <p:cNvSpPr/>
          <p:nvPr/>
        </p:nvSpPr>
        <p:spPr>
          <a:xfrm>
            <a:off x="681038" y="5219293"/>
            <a:ext cx="7815262" cy="707886"/>
          </a:xfrm>
          <a:prstGeom prst="rect">
            <a:avLst/>
          </a:prstGeom>
        </p:spPr>
        <p:txBody>
          <a:bodyPr wrap="square">
            <a:spAutoFit/>
          </a:bodyPr>
          <a:lstStyle/>
          <a:p>
            <a:r>
              <a:rPr lang="zh-CN" altLang="en-US" sz="2000" dirty="0"/>
              <a:t>虚拟化的本质就是将原先的物理设备进行逻辑化，转化成一个文件夹或文件，</a:t>
            </a:r>
            <a:r>
              <a:rPr lang="zh-CN" altLang="en-US" sz="2000" dirty="0">
                <a:solidFill>
                  <a:srgbClr val="FF6699"/>
                </a:solidFill>
              </a:rPr>
              <a:t>实现软硬件的解耦</a:t>
            </a:r>
            <a:r>
              <a:rPr lang="zh-CN" altLang="en-US" sz="2000" dirty="0"/>
              <a:t>。</a:t>
            </a:r>
          </a:p>
        </p:txBody>
      </p:sp>
      <p:sp>
        <p:nvSpPr>
          <p:cNvPr id="10" name="矩形 9">
            <a:extLst>
              <a:ext uri="{FF2B5EF4-FFF2-40B4-BE49-F238E27FC236}">
                <a16:creationId xmlns:a16="http://schemas.microsoft.com/office/drawing/2014/main" id="{C737FFC9-A0EA-45A4-B627-1AB8B3FF174B}"/>
              </a:ext>
            </a:extLst>
          </p:cNvPr>
          <p:cNvSpPr/>
          <p:nvPr/>
        </p:nvSpPr>
        <p:spPr>
          <a:xfrm>
            <a:off x="5983125" y="5984636"/>
            <a:ext cx="1415772" cy="461665"/>
          </a:xfrm>
          <a:prstGeom prst="rect">
            <a:avLst/>
          </a:prstGeom>
        </p:spPr>
        <p:txBody>
          <a:bodyPr wrap="none">
            <a:spAutoFit/>
          </a:bodyPr>
          <a:lstStyle/>
          <a:p>
            <a:r>
              <a:rPr lang="zh-CN" altLang="zh-CN" sz="2400" dirty="0">
                <a:solidFill>
                  <a:srgbClr val="FF0000"/>
                </a:solidFill>
                <a:ea typeface="等线" panose="02010600030101010101" pitchFamily="2" charset="-122"/>
                <a:cs typeface="Times New Roman" panose="02020603050405020304" pitchFamily="18" charset="0"/>
              </a:rPr>
              <a:t>两种</a:t>
            </a:r>
            <a:r>
              <a:rPr lang="zh-CN" altLang="en-US" sz="2400" dirty="0">
                <a:solidFill>
                  <a:srgbClr val="FF0000"/>
                </a:solidFill>
                <a:ea typeface="等线" panose="02010600030101010101" pitchFamily="2" charset="-122"/>
                <a:cs typeface="Times New Roman" panose="02020603050405020304" pitchFamily="18" charset="0"/>
              </a:rPr>
              <a:t>解释</a:t>
            </a:r>
            <a:endParaRPr lang="zh-CN" altLang="en-US" sz="2400" dirty="0">
              <a:solidFill>
                <a:srgbClr val="FF0000"/>
              </a:solidFill>
            </a:endParaRPr>
          </a:p>
        </p:txBody>
      </p:sp>
    </p:spTree>
    <p:extLst>
      <p:ext uri="{BB962C8B-B14F-4D97-AF65-F5344CB8AC3E}">
        <p14:creationId xmlns:p14="http://schemas.microsoft.com/office/powerpoint/2010/main" val="34477784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en-US" altLang="zh-CN" dirty="0"/>
              <a:t>VMware</a:t>
            </a:r>
            <a:r>
              <a:rPr lang="zh-CN" altLang="en-US" dirty="0"/>
              <a:t>的</a:t>
            </a:r>
            <a:r>
              <a:rPr lang="en-US" altLang="zh-CN" dirty="0"/>
              <a:t>vSphere</a:t>
            </a:r>
            <a:r>
              <a:rPr lang="zh-CN" altLang="en-US" dirty="0"/>
              <a:t>网络虚拟化</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40</a:t>
            </a:fld>
            <a:endParaRPr lang="zh-CN" altLang="en-US"/>
          </a:p>
        </p:txBody>
      </p:sp>
      <p:sp>
        <p:nvSpPr>
          <p:cNvPr id="5" name="内容占位符 4"/>
          <p:cNvSpPr>
            <a:spLocks noGrp="1"/>
          </p:cNvSpPr>
          <p:nvPr>
            <p:ph idx="1"/>
          </p:nvPr>
        </p:nvSpPr>
        <p:spPr/>
        <p:txBody>
          <a:bodyPr/>
          <a:lstStyle/>
          <a:p>
            <a:r>
              <a:rPr lang="zh-CN" altLang="en-US" dirty="0"/>
              <a:t>虚拟网路接口卡</a:t>
            </a:r>
            <a:endParaRPr lang="en-US" altLang="zh-CN" dirty="0"/>
          </a:p>
          <a:p>
            <a:r>
              <a:rPr lang="zh-CN" altLang="en-US" dirty="0"/>
              <a:t>虚拟交换机</a:t>
            </a:r>
            <a:r>
              <a:rPr lang="en-US" altLang="zh-CN" dirty="0" err="1"/>
              <a:t>vSwitch</a:t>
            </a:r>
            <a:endParaRPr lang="zh-CN" altLang="en-US" dirty="0"/>
          </a:p>
        </p:txBody>
      </p:sp>
      <p:pic>
        <p:nvPicPr>
          <p:cNvPr id="7" name="Picture 2" descr="t7-7">
            <a:extLst>
              <a:ext uri="{FF2B5EF4-FFF2-40B4-BE49-F238E27FC236}">
                <a16:creationId xmlns:a16="http://schemas.microsoft.com/office/drawing/2014/main" id="{23EFA79B-A1BB-456B-BD4A-95553451637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60599" y="1975877"/>
            <a:ext cx="5739535" cy="4452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36845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711766" y="4664966"/>
            <a:ext cx="506646" cy="157823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面临很多问题</a:t>
            </a:r>
          </a:p>
        </p:txBody>
      </p:sp>
      <p:sp>
        <p:nvSpPr>
          <p:cNvPr id="2" name="标题 1"/>
          <p:cNvSpPr>
            <a:spLocks noGrp="1"/>
          </p:cNvSpPr>
          <p:nvPr>
            <p:ph type="title"/>
          </p:nvPr>
        </p:nvSpPr>
        <p:spPr>
          <a:xfrm>
            <a:off x="420454" y="287306"/>
            <a:ext cx="8301515" cy="649110"/>
          </a:xfrm>
        </p:spPr>
        <p:txBody>
          <a:bodyPr/>
          <a:lstStyle/>
          <a:p>
            <a:r>
              <a:rPr lang="zh-CN" altLang="en-US" dirty="0"/>
              <a:t>桌面虚拟化</a:t>
            </a:r>
          </a:p>
        </p:txBody>
      </p:sp>
      <p:sp>
        <p:nvSpPr>
          <p:cNvPr id="4" name="矩形 3"/>
          <p:cNvSpPr/>
          <p:nvPr/>
        </p:nvSpPr>
        <p:spPr>
          <a:xfrm>
            <a:off x="1218411" y="936416"/>
            <a:ext cx="6705600" cy="1405193"/>
          </a:xfrm>
          <a:prstGeom prst="rect">
            <a:avLst/>
          </a:prstGeom>
          <a:solidFill>
            <a:schemeClr val="tx1">
              <a:lumMod val="65000"/>
              <a:lumOff val="35000"/>
            </a:schemeClr>
          </a:solidFill>
        </p:spPr>
        <p:txBody>
          <a:bodyPr wrap="square">
            <a:spAutoFit/>
          </a:bodyPr>
          <a:lstStyle/>
          <a:p>
            <a:pPr algn="ctr">
              <a:lnSpc>
                <a:spcPct val="150000"/>
              </a:lnSpc>
            </a:pPr>
            <a:r>
              <a:rPr lang="zh-CN" altLang="en-US" sz="2000" dirty="0">
                <a:solidFill>
                  <a:schemeClr val="bg1"/>
                </a:solidFill>
                <a:latin typeface="楷体" panose="02010609060101010101" pitchFamily="49" charset="-122"/>
                <a:ea typeface="楷体" panose="02010609060101010101" pitchFamily="49" charset="-122"/>
              </a:rPr>
              <a:t>每个桌面镜像就是一个带有应用程序的操作系统，终端用户通过一个虚拟显示协议来访问他们的桌面系统。这样做的目的就是使用户的使用体验同他们使用桌面上的</a:t>
            </a:r>
            <a:r>
              <a:rPr lang="en-US" altLang="zh-CN" sz="2000" dirty="0">
                <a:solidFill>
                  <a:schemeClr val="bg1"/>
                </a:solidFill>
                <a:latin typeface="楷体" panose="02010609060101010101" pitchFamily="49" charset="-122"/>
                <a:ea typeface="楷体" panose="02010609060101010101" pitchFamily="49" charset="-122"/>
              </a:rPr>
              <a:t>PC</a:t>
            </a:r>
            <a:r>
              <a:rPr lang="zh-CN" altLang="en-US" sz="2000" dirty="0">
                <a:solidFill>
                  <a:schemeClr val="bg1"/>
                </a:solidFill>
                <a:latin typeface="楷体" panose="02010609060101010101" pitchFamily="49" charset="-122"/>
                <a:ea typeface="楷体" panose="02010609060101010101" pitchFamily="49" charset="-122"/>
              </a:rPr>
              <a:t>一样。</a:t>
            </a:r>
          </a:p>
        </p:txBody>
      </p:sp>
      <p:sp>
        <p:nvSpPr>
          <p:cNvPr id="5" name="矩形 4"/>
          <p:cNvSpPr/>
          <p:nvPr/>
        </p:nvSpPr>
        <p:spPr>
          <a:xfrm>
            <a:off x="420454" y="2500508"/>
            <a:ext cx="8301515" cy="923330"/>
          </a:xfrm>
          <a:prstGeom prst="rect">
            <a:avLst/>
          </a:prstGeom>
        </p:spPr>
        <p:txBody>
          <a:bodyPr wrap="square">
            <a:spAutoFit/>
          </a:bodyPr>
          <a:lstStyle/>
          <a:p>
            <a:pPr>
              <a:lnSpc>
                <a:spcPct val="150000"/>
              </a:lnSpc>
            </a:pPr>
            <a:r>
              <a:rPr lang="zh-CN" altLang="en-US" b="1" dirty="0">
                <a:solidFill>
                  <a:schemeClr val="accent6"/>
                </a:solidFill>
              </a:rPr>
              <a:t>第一代桌面虚拟技术</a:t>
            </a:r>
            <a:r>
              <a:rPr lang="zh-CN" altLang="en-US" dirty="0">
                <a:solidFill>
                  <a:schemeClr val="tx1">
                    <a:lumMod val="75000"/>
                    <a:lumOff val="25000"/>
                  </a:schemeClr>
                </a:solidFill>
              </a:rPr>
              <a:t>实现了在同一个独立的计算机硬件平台上，同时安装多个操作系统，并同时运行这些操作系统</a:t>
            </a:r>
          </a:p>
        </p:txBody>
      </p:sp>
      <p:sp>
        <p:nvSpPr>
          <p:cNvPr id="6" name="矩形 5"/>
          <p:cNvSpPr/>
          <p:nvPr/>
        </p:nvSpPr>
        <p:spPr>
          <a:xfrm>
            <a:off x="420454" y="3582737"/>
            <a:ext cx="8301515" cy="923330"/>
          </a:xfrm>
          <a:prstGeom prst="rect">
            <a:avLst/>
          </a:prstGeom>
        </p:spPr>
        <p:txBody>
          <a:bodyPr wrap="square">
            <a:spAutoFit/>
          </a:bodyPr>
          <a:lstStyle/>
          <a:p>
            <a:pPr>
              <a:lnSpc>
                <a:spcPct val="150000"/>
              </a:lnSpc>
            </a:pPr>
            <a:r>
              <a:rPr lang="zh-CN" altLang="en-US" b="1" dirty="0">
                <a:solidFill>
                  <a:schemeClr val="accent6"/>
                </a:solidFill>
              </a:rPr>
              <a:t>第二代桌面虚拟化技术</a:t>
            </a:r>
            <a:r>
              <a:rPr lang="zh-CN" altLang="en-US" dirty="0">
                <a:solidFill>
                  <a:schemeClr val="tx1">
                    <a:lumMod val="75000"/>
                    <a:lumOff val="25000"/>
                  </a:schemeClr>
                </a:solidFill>
              </a:rPr>
              <a:t>进一步将桌面系统的运行环境与安装环境、应用与桌面配置文件进行了拆分，从而大大降低了管理复杂度与成本，提高了管理效率。</a:t>
            </a:r>
          </a:p>
        </p:txBody>
      </p:sp>
      <p:sp>
        <p:nvSpPr>
          <p:cNvPr id="9" name="矩形 8"/>
          <p:cNvSpPr/>
          <p:nvPr/>
        </p:nvSpPr>
        <p:spPr>
          <a:xfrm>
            <a:off x="1435719" y="4664966"/>
            <a:ext cx="1421781" cy="36332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集中管理问题</a:t>
            </a:r>
          </a:p>
        </p:txBody>
      </p:sp>
      <p:sp>
        <p:nvSpPr>
          <p:cNvPr id="10" name="矩形 9"/>
          <p:cNvSpPr/>
          <p:nvPr/>
        </p:nvSpPr>
        <p:spPr>
          <a:xfrm>
            <a:off x="1435719" y="5069938"/>
            <a:ext cx="1421781" cy="36332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集中存储问题</a:t>
            </a:r>
          </a:p>
        </p:txBody>
      </p:sp>
      <p:sp>
        <p:nvSpPr>
          <p:cNvPr id="11" name="矩形 10"/>
          <p:cNvSpPr/>
          <p:nvPr/>
        </p:nvSpPr>
        <p:spPr>
          <a:xfrm>
            <a:off x="1435719" y="5474910"/>
            <a:ext cx="1421781" cy="36332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缺乏统一标准</a:t>
            </a:r>
          </a:p>
        </p:txBody>
      </p:sp>
      <p:sp>
        <p:nvSpPr>
          <p:cNvPr id="12" name="矩形 11"/>
          <p:cNvSpPr/>
          <p:nvPr/>
        </p:nvSpPr>
        <p:spPr>
          <a:xfrm>
            <a:off x="1435719" y="5879882"/>
            <a:ext cx="1421781" cy="36332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网络负载压力</a:t>
            </a:r>
          </a:p>
        </p:txBody>
      </p:sp>
      <p:sp>
        <p:nvSpPr>
          <p:cNvPr id="13" name="矩形 12"/>
          <p:cNvSpPr/>
          <p:nvPr/>
        </p:nvSpPr>
        <p:spPr>
          <a:xfrm>
            <a:off x="3074808" y="4664966"/>
            <a:ext cx="5647161" cy="363321"/>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0" rtlCol="0" anchor="ctr"/>
          <a:lstStyle/>
          <a:p>
            <a:pPr>
              <a:lnSpc>
                <a:spcPct val="150000"/>
              </a:lnSpc>
            </a:pPr>
            <a:r>
              <a:rPr lang="zh-CN" altLang="en-US" sz="1400" dirty="0">
                <a:solidFill>
                  <a:schemeClr val="tx1">
                    <a:lumMod val="75000"/>
                    <a:lumOff val="25000"/>
                  </a:schemeClr>
                </a:solidFill>
              </a:rPr>
              <a:t>虚拟化的服务器合并程度越高，此风险也越大。</a:t>
            </a:r>
          </a:p>
        </p:txBody>
      </p:sp>
      <p:sp>
        <p:nvSpPr>
          <p:cNvPr id="14" name="矩形 13"/>
          <p:cNvSpPr/>
          <p:nvPr/>
        </p:nvSpPr>
        <p:spPr>
          <a:xfrm>
            <a:off x="3074808" y="5069938"/>
            <a:ext cx="5647161" cy="363321"/>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0" rtlCol="0" anchor="ctr"/>
          <a:lstStyle/>
          <a:p>
            <a:pPr>
              <a:lnSpc>
                <a:spcPct val="150000"/>
              </a:lnSpc>
            </a:pPr>
            <a:r>
              <a:rPr lang="zh-CN" altLang="en-US" sz="1400" dirty="0">
                <a:solidFill>
                  <a:schemeClr val="tx1">
                    <a:lumMod val="75000"/>
                    <a:lumOff val="25000"/>
                  </a:schemeClr>
                </a:solidFill>
              </a:rPr>
              <a:t>若服务器出现致命故障，用户的数据可能丢失，整个平台将面临灾难。</a:t>
            </a:r>
          </a:p>
        </p:txBody>
      </p:sp>
      <p:sp>
        <p:nvSpPr>
          <p:cNvPr id="15" name="矩形 14"/>
          <p:cNvSpPr/>
          <p:nvPr/>
        </p:nvSpPr>
        <p:spPr>
          <a:xfrm>
            <a:off x="3074808" y="5474910"/>
            <a:ext cx="5647161" cy="363321"/>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36000" rtlCol="0" anchor="ctr"/>
          <a:lstStyle/>
          <a:p>
            <a:r>
              <a:rPr lang="zh-CN" altLang="en-US" sz="1100" dirty="0">
                <a:solidFill>
                  <a:schemeClr val="tx1">
                    <a:lumMod val="75000"/>
                    <a:lumOff val="25000"/>
                  </a:schemeClr>
                </a:solidFill>
              </a:rPr>
              <a:t>各虚拟化产品厂商的产品间无法互通，一旦这个产品系列停止研发或其厂商倒闭，用户系统的持续运行、迁移和升级将会极其困难。</a:t>
            </a:r>
          </a:p>
        </p:txBody>
      </p:sp>
      <p:sp>
        <p:nvSpPr>
          <p:cNvPr id="16" name="矩形 15"/>
          <p:cNvSpPr/>
          <p:nvPr/>
        </p:nvSpPr>
        <p:spPr>
          <a:xfrm>
            <a:off x="3074808" y="5879882"/>
            <a:ext cx="5647161" cy="363321"/>
          </a:xfrm>
          <a:prstGeom prst="rect">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0" rtlCol="0" anchor="ctr"/>
          <a:lstStyle/>
          <a:p>
            <a:pPr>
              <a:lnSpc>
                <a:spcPct val="150000"/>
              </a:lnSpc>
            </a:pPr>
            <a:r>
              <a:rPr lang="zh-CN" altLang="en-US" sz="1400" dirty="0">
                <a:solidFill>
                  <a:schemeClr val="tx1">
                    <a:lumMod val="75000"/>
                    <a:lumOff val="25000"/>
                  </a:schemeClr>
                </a:solidFill>
              </a:rPr>
              <a:t>如果用户使用的网络出现问题，桌面虚拟化发布的应用程序不能运行。</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41</a:t>
            </a:fld>
            <a:endParaRPr lang="zh-CN" altLang="en-US"/>
          </a:p>
        </p:txBody>
      </p:sp>
    </p:spTree>
    <p:extLst>
      <p:ext uri="{BB962C8B-B14F-4D97-AF65-F5344CB8AC3E}">
        <p14:creationId xmlns:p14="http://schemas.microsoft.com/office/powerpoint/2010/main" val="246852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总结</a:t>
            </a:r>
          </a:p>
        </p:txBody>
      </p:sp>
      <p:sp>
        <p:nvSpPr>
          <p:cNvPr id="3" name="内容占位符 2"/>
          <p:cNvSpPr>
            <a:spLocks noGrp="1"/>
          </p:cNvSpPr>
          <p:nvPr>
            <p:ph idx="1"/>
          </p:nvPr>
        </p:nvSpPr>
        <p:spPr/>
        <p:txBody>
          <a:bodyPr/>
          <a:lstStyle/>
          <a:p>
            <a:r>
              <a:rPr lang="zh-CN" altLang="en-US" dirty="0"/>
              <a:t>虚拟化技术</a:t>
            </a:r>
            <a:endParaRPr lang="en-US" altLang="zh-CN" dirty="0"/>
          </a:p>
          <a:p>
            <a:pPr lvl="1"/>
            <a:r>
              <a:rPr lang="zh-CN" altLang="en-US" dirty="0"/>
              <a:t>基本思想</a:t>
            </a:r>
            <a:endParaRPr lang="en-US" altLang="zh-CN" dirty="0"/>
          </a:p>
          <a:p>
            <a:pPr lvl="1"/>
            <a:r>
              <a:rPr lang="zh-CN" altLang="en-US" dirty="0"/>
              <a:t>虚拟化层次及对比</a:t>
            </a:r>
            <a:r>
              <a:rPr lang="en-US" altLang="zh-CN" dirty="0"/>
              <a:t>——</a:t>
            </a:r>
            <a:r>
              <a:rPr lang="zh-CN" altLang="en-US" dirty="0"/>
              <a:t>硬件级、操作系统级、程序库、应用程序</a:t>
            </a:r>
            <a:endParaRPr lang="en-US" altLang="zh-CN" dirty="0"/>
          </a:p>
          <a:p>
            <a:pPr lvl="1"/>
            <a:r>
              <a:rPr lang="zh-CN" altLang="en-US" dirty="0"/>
              <a:t>硬件级虚拟化</a:t>
            </a:r>
            <a:endParaRPr lang="en-US" altLang="zh-CN" dirty="0"/>
          </a:p>
          <a:p>
            <a:pPr lvl="2"/>
            <a:r>
              <a:rPr lang="zh-CN" altLang="en-US" dirty="0"/>
              <a:t>各种不同的虚拟化类型（要不要主机操作系统、要不要改虚拟机操作系统）</a:t>
            </a:r>
            <a:endParaRPr lang="en-US" altLang="zh-CN" dirty="0"/>
          </a:p>
          <a:p>
            <a:pPr lvl="1"/>
            <a:r>
              <a:rPr lang="zh-CN" altLang="en-US" dirty="0"/>
              <a:t>操作系统级虚拟化</a:t>
            </a:r>
            <a:endParaRPr lang="en-US" altLang="zh-CN" dirty="0"/>
          </a:p>
          <a:p>
            <a:pPr lvl="2"/>
            <a:r>
              <a:rPr lang="zh-CN" altLang="en-US" dirty="0"/>
              <a:t>虚拟机 </a:t>
            </a:r>
            <a:r>
              <a:rPr lang="en-US" altLang="zh-CN" dirty="0"/>
              <a:t>vs. Docker</a:t>
            </a:r>
            <a:r>
              <a:rPr lang="zh-CN" altLang="en-US" dirty="0"/>
              <a:t>（并存、</a:t>
            </a:r>
            <a:r>
              <a:rPr lang="en-US" altLang="zh-CN" dirty="0"/>
              <a:t> </a:t>
            </a:r>
            <a:r>
              <a:rPr lang="en-US" altLang="zh-CN" dirty="0" err="1"/>
              <a:t>unikernel</a:t>
            </a:r>
            <a:r>
              <a:rPr lang="en-US" altLang="zh-CN" dirty="0"/>
              <a:t> </a:t>
            </a:r>
            <a:r>
              <a:rPr lang="zh-CN" altLang="en-US" dirty="0"/>
              <a:t>）</a:t>
            </a:r>
            <a:endParaRPr lang="en-US" altLang="zh-CN" dirty="0"/>
          </a:p>
          <a:p>
            <a:r>
              <a:rPr lang="zh-CN" altLang="en-US" dirty="0"/>
              <a:t>数据中心虚拟化</a:t>
            </a:r>
            <a:endParaRPr lang="en-US" altLang="zh-CN" dirty="0"/>
          </a:p>
          <a:p>
            <a:pPr lvl="1"/>
            <a:r>
              <a:rPr lang="zh-CN" altLang="en-US" dirty="0"/>
              <a:t>服务器虚拟化</a:t>
            </a:r>
            <a:endParaRPr lang="en-US" altLang="zh-CN" dirty="0"/>
          </a:p>
          <a:p>
            <a:pPr lvl="2"/>
            <a:r>
              <a:rPr lang="zh-CN" altLang="en-US" dirty="0"/>
              <a:t>虚拟机迁移的步骤、内容；内存隔离、网络隔离</a:t>
            </a:r>
            <a:endParaRPr lang="en-US" altLang="zh-CN" dirty="0"/>
          </a:p>
          <a:p>
            <a:pPr lvl="1"/>
            <a:r>
              <a:rPr lang="zh-CN" altLang="en-US" dirty="0"/>
              <a:t>存储虚拟化</a:t>
            </a:r>
            <a:endParaRPr lang="en-US" altLang="zh-CN" dirty="0"/>
          </a:p>
          <a:p>
            <a:pPr lvl="2"/>
            <a:r>
              <a:rPr lang="zh-CN" altLang="en-US" dirty="0"/>
              <a:t>概念、技术、一般模型、实现方式</a:t>
            </a:r>
            <a:endParaRPr lang="en-US" altLang="zh-CN" dirty="0"/>
          </a:p>
          <a:p>
            <a:pPr lvl="1"/>
            <a:r>
              <a:rPr lang="zh-CN" altLang="en-US" dirty="0"/>
              <a:t>网络虚拟化</a:t>
            </a:r>
            <a:r>
              <a:rPr lang="en-US" altLang="zh-CN" dirty="0"/>
              <a:t>——</a:t>
            </a:r>
            <a:r>
              <a:rPr lang="zh-CN" altLang="en-US" dirty="0"/>
              <a:t>不同层级的网络虚拟化</a:t>
            </a:r>
            <a:endParaRPr lang="en-US" altLang="zh-CN" dirty="0"/>
          </a:p>
          <a:p>
            <a:pPr lvl="1"/>
            <a:r>
              <a:rPr lang="zh-CN" altLang="en-US" dirty="0"/>
              <a:t>桌面虚拟化</a:t>
            </a:r>
            <a:endParaRPr lang="en-US" altLang="zh-CN" dirty="0"/>
          </a:p>
        </p:txBody>
      </p:sp>
      <p:sp>
        <p:nvSpPr>
          <p:cNvPr id="4" name="灯片编号占位符 3"/>
          <p:cNvSpPr>
            <a:spLocks noGrp="1"/>
          </p:cNvSpPr>
          <p:nvPr>
            <p:ph type="sldNum" sz="quarter" idx="12"/>
          </p:nvPr>
        </p:nvSpPr>
        <p:spPr/>
        <p:txBody>
          <a:bodyPr/>
          <a:lstStyle/>
          <a:p>
            <a:fld id="{02AE1E35-F495-4665-8CB0-CDD28443F6EA}" type="slidenum">
              <a:rPr lang="zh-CN" altLang="en-US" smtClean="0"/>
              <a:t>42</a:t>
            </a:fld>
            <a:endParaRPr lang="zh-CN" altLang="en-US"/>
          </a:p>
        </p:txBody>
      </p:sp>
      <p:sp>
        <p:nvSpPr>
          <p:cNvPr id="5" name="矩形 4">
            <a:extLst>
              <a:ext uri="{FF2B5EF4-FFF2-40B4-BE49-F238E27FC236}">
                <a16:creationId xmlns:a16="http://schemas.microsoft.com/office/drawing/2014/main" id="{EDE0E466-2A67-4B5D-BC25-99758A524218}"/>
              </a:ext>
            </a:extLst>
          </p:cNvPr>
          <p:cNvSpPr/>
          <p:nvPr/>
        </p:nvSpPr>
        <p:spPr>
          <a:xfrm>
            <a:off x="5551251" y="3198900"/>
            <a:ext cx="3546854" cy="923330"/>
          </a:xfrm>
          <a:prstGeom prst="rect">
            <a:avLst/>
          </a:prstGeom>
        </p:spPr>
        <p:txBody>
          <a:bodyPr wrap="square">
            <a:spAutoFit/>
          </a:bodyPr>
          <a:lstStyle/>
          <a:p>
            <a:r>
              <a:rPr lang="zh-CN" altLang="en-US" dirty="0"/>
              <a:t>推荐阅读：</a:t>
            </a:r>
            <a:r>
              <a:rPr lang="en-US" altLang="zh-CN" dirty="0"/>
              <a:t>Intel corporation</a:t>
            </a:r>
            <a:r>
              <a:rPr lang="zh-CN" altLang="en-US" dirty="0"/>
              <a:t>，</a:t>
            </a:r>
            <a:endParaRPr lang="en-US" altLang="zh-CN" dirty="0"/>
          </a:p>
          <a:p>
            <a:r>
              <a:rPr lang="en-US" altLang="zh-CN" dirty="0"/>
              <a:t>《</a:t>
            </a:r>
            <a:r>
              <a:rPr lang="zh-CN" altLang="en-US" dirty="0"/>
              <a:t>系统虚拟化</a:t>
            </a:r>
            <a:r>
              <a:rPr lang="en-US" altLang="zh-CN" dirty="0"/>
              <a:t>——</a:t>
            </a:r>
            <a:r>
              <a:rPr lang="zh-CN" altLang="en-US" dirty="0"/>
              <a:t>原理与实现</a:t>
            </a:r>
            <a:r>
              <a:rPr lang="en-US" altLang="zh-CN" dirty="0"/>
              <a:t>》</a:t>
            </a:r>
            <a:r>
              <a:rPr lang="zh-CN" altLang="en-US" dirty="0"/>
              <a:t>，清华大学出版社。</a:t>
            </a:r>
          </a:p>
        </p:txBody>
      </p:sp>
    </p:spTree>
    <p:extLst>
      <p:ext uri="{BB962C8B-B14F-4D97-AF65-F5344CB8AC3E}">
        <p14:creationId xmlns:p14="http://schemas.microsoft.com/office/powerpoint/2010/main" val="23145958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653822" y="2096499"/>
            <a:ext cx="5836356" cy="2062103"/>
          </a:xfrm>
          <a:prstGeom prst="rect">
            <a:avLst/>
          </a:prstGeom>
        </p:spPr>
        <p:txBody>
          <a:bodyPr wrap="square">
            <a:spAutoFit/>
          </a:bodyPr>
          <a:lstStyle/>
          <a:p>
            <a:pPr algn="ctr"/>
            <a:r>
              <a:rPr lang="zh-CN" altLang="en-US" sz="5000" b="1" dirty="0">
                <a:solidFill>
                  <a:srgbClr val="6F0E6F"/>
                </a:solidFill>
                <a:latin typeface="微软雅黑" panose="020B0503020204020204" pitchFamily="34" charset="-122"/>
                <a:ea typeface="微软雅黑" panose="020B0503020204020204" pitchFamily="34" charset="-122"/>
                <a:cs typeface="+mj-cs"/>
              </a:rPr>
              <a:t>谢 谢</a:t>
            </a:r>
          </a:p>
          <a:p>
            <a:pPr algn="ctr"/>
            <a:endParaRPr lang="en-US" altLang="zh-CN" sz="5000" b="1" dirty="0">
              <a:solidFill>
                <a:srgbClr val="6F0E6F"/>
              </a:solidFill>
              <a:latin typeface="微软雅黑" panose="020B0503020204020204" pitchFamily="34" charset="-122"/>
              <a:ea typeface="微软雅黑" panose="020B0503020204020204" pitchFamily="34" charset="-122"/>
              <a:cs typeface="+mj-cs"/>
            </a:endParaRPr>
          </a:p>
          <a:p>
            <a:pPr algn="ctr"/>
            <a:r>
              <a:rPr lang="zh-CN" altLang="en-US" sz="2400" dirty="0">
                <a:solidFill>
                  <a:schemeClr val="tx1">
                    <a:lumMod val="85000"/>
                    <a:lumOff val="15000"/>
                  </a:schemeClr>
                </a:solidFill>
                <a:latin typeface="Arial" panose="020B0604020202020204" pitchFamily="34" charset="0"/>
                <a:ea typeface="微软雅黑 Light" panose="020B0502040204020203" pitchFamily="34" charset="-122"/>
                <a:cs typeface="Arial" panose="020B0604020202020204" pitchFamily="34" charset="0"/>
              </a:rPr>
              <a:t>费彝民楼</a:t>
            </a:r>
            <a:r>
              <a:rPr lang="en-US" altLang="zh-CN" sz="2400" dirty="0">
                <a:solidFill>
                  <a:schemeClr val="tx1">
                    <a:lumMod val="85000"/>
                    <a:lumOff val="15000"/>
                  </a:schemeClr>
                </a:solidFill>
                <a:latin typeface="Arial" panose="020B0604020202020204" pitchFamily="34" charset="0"/>
                <a:ea typeface="微软雅黑 Light" panose="020B0502040204020203" pitchFamily="34" charset="-122"/>
                <a:cs typeface="Arial" panose="020B0604020202020204" pitchFamily="34" charset="0"/>
              </a:rPr>
              <a:t>917</a:t>
            </a:r>
            <a:endParaRPr lang="en-US" altLang="zh-CN" sz="3200" dirty="0">
              <a:solidFill>
                <a:schemeClr val="tx1">
                  <a:lumMod val="85000"/>
                  <a:lumOff val="15000"/>
                </a:schemeClr>
              </a:solidFill>
              <a:latin typeface="Arial" panose="020B0604020202020204" pitchFamily="34" charset="0"/>
              <a:ea typeface="微软雅黑 Light" panose="020B0502040204020203" pitchFamily="34" charset="-122"/>
              <a:cs typeface="Arial" panose="020B0604020202020204" pitchFamily="34" charset="0"/>
            </a:endParaRPr>
          </a:p>
        </p:txBody>
      </p:sp>
      <p:grpSp>
        <p:nvGrpSpPr>
          <p:cNvPr id="7" name="组合 6"/>
          <p:cNvGrpSpPr>
            <a:grpSpLocks noChangeAspect="1"/>
          </p:cNvGrpSpPr>
          <p:nvPr/>
        </p:nvGrpSpPr>
        <p:grpSpPr>
          <a:xfrm>
            <a:off x="3672000" y="6119714"/>
            <a:ext cx="1800000" cy="566345"/>
            <a:chOff x="2046962" y="6014881"/>
            <a:chExt cx="2288359" cy="720000"/>
          </a:xfrm>
        </p:grpSpPr>
        <p:pic>
          <p:nvPicPr>
            <p:cNvPr id="8" name="Picture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90970" y="6050881"/>
              <a:ext cx="1544351" cy="648000"/>
            </a:xfrm>
            <a:prstGeom prst="rect">
              <a:avLst/>
            </a:prstGeom>
          </p:spPr>
        </p:pic>
        <p:pic>
          <p:nvPicPr>
            <p:cNvPr id="9"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46962" y="6014881"/>
              <a:ext cx="585611" cy="720000"/>
            </a:xfrm>
            <a:prstGeom prst="rect">
              <a:avLst/>
            </a:prstGeom>
          </p:spPr>
        </p:pic>
      </p:grpSp>
      <p:sp>
        <p:nvSpPr>
          <p:cNvPr id="2" name="灯片编号占位符 1"/>
          <p:cNvSpPr>
            <a:spLocks noGrp="1"/>
          </p:cNvSpPr>
          <p:nvPr>
            <p:ph type="sldNum" sz="quarter" idx="12"/>
          </p:nvPr>
        </p:nvSpPr>
        <p:spPr/>
        <p:txBody>
          <a:bodyPr/>
          <a:lstStyle/>
          <a:p>
            <a:fld id="{02AE1E35-F495-4665-8CB0-CDD28443F6EA}" type="slidenum">
              <a:rPr lang="zh-CN" altLang="en-US" smtClean="0"/>
              <a:t>43</a:t>
            </a:fld>
            <a:endParaRPr lang="zh-CN" altLang="en-US"/>
          </a:p>
        </p:txBody>
      </p:sp>
    </p:spTree>
    <p:extLst>
      <p:ext uri="{BB962C8B-B14F-4D97-AF65-F5344CB8AC3E}">
        <p14:creationId xmlns:p14="http://schemas.microsoft.com/office/powerpoint/2010/main" val="315728298"/>
      </p:ext>
    </p:extLst>
  </p:cSld>
  <p:clrMapOvr>
    <a:masterClrMapping/>
  </p:clrMapOvr>
  <mc:AlternateContent xmlns:mc="http://schemas.openxmlformats.org/markup-compatibility/2006" xmlns:p14="http://schemas.microsoft.com/office/powerpoint/2010/main">
    <mc:Choice Requires="p14">
      <p:transition spd="slow" p14:dur="2000" advTm="21237"/>
    </mc:Choice>
    <mc:Fallback xmlns="">
      <p:transition spd="slow" advTm="2123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虚拟化的实现</a:t>
            </a:r>
          </a:p>
        </p:txBody>
      </p:sp>
      <p:sp>
        <p:nvSpPr>
          <p:cNvPr id="3" name="内容占位符 2"/>
          <p:cNvSpPr>
            <a:spLocks noGrp="1"/>
          </p:cNvSpPr>
          <p:nvPr>
            <p:ph idx="1"/>
          </p:nvPr>
        </p:nvSpPr>
        <p:spPr/>
        <p:txBody>
          <a:bodyPr/>
          <a:lstStyle/>
          <a:p>
            <a:r>
              <a:rPr lang="zh-CN" altLang="en-US" dirty="0"/>
              <a:t>添加一个称为虚拟化层的软件，管理客户操作系统，使其能够独立于主机操作系统同时运行在同一个硬件上</a:t>
            </a:r>
            <a:endParaRPr lang="en-US" altLang="zh-CN" dirty="0"/>
          </a:p>
          <a:p>
            <a:pPr lvl="1"/>
            <a:r>
              <a:rPr lang="en-US" altLang="zh-CN" dirty="0"/>
              <a:t>Hypervisor</a:t>
            </a:r>
          </a:p>
          <a:p>
            <a:pPr lvl="1"/>
            <a:r>
              <a:rPr lang="en-US" altLang="zh-CN" dirty="0"/>
              <a:t>Virtual Machine Monitor</a:t>
            </a:r>
            <a:r>
              <a:rPr lang="zh-CN" altLang="en-US" dirty="0"/>
              <a:t>（虚拟机监视器）</a:t>
            </a:r>
            <a:endParaRPr lang="en-US" altLang="zh-CN" dirty="0"/>
          </a:p>
          <a:p>
            <a:r>
              <a:rPr lang="zh-CN" altLang="en-US" dirty="0"/>
              <a:t>虚拟化层软件用于虚拟化基础设施：</a:t>
            </a:r>
            <a:r>
              <a:rPr lang="en-US" altLang="zh-CN" dirty="0"/>
              <a:t>CPU</a:t>
            </a:r>
            <a:r>
              <a:rPr lang="zh-CN" altLang="en-US" dirty="0"/>
              <a:t>，内存，存储，</a:t>
            </a:r>
            <a:r>
              <a:rPr lang="en-US" altLang="zh-CN" dirty="0"/>
              <a:t>I/O</a:t>
            </a:r>
            <a:r>
              <a:rPr lang="zh-CN" altLang="en-US" dirty="0"/>
              <a:t>，网络</a:t>
            </a:r>
          </a:p>
        </p:txBody>
      </p:sp>
      <p:pic>
        <p:nvPicPr>
          <p:cNvPr id="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9246" y="2915150"/>
            <a:ext cx="6683930" cy="3018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本框 4"/>
          <p:cNvSpPr txBox="1"/>
          <p:nvPr/>
        </p:nvSpPr>
        <p:spPr>
          <a:xfrm>
            <a:off x="3685980" y="5856102"/>
            <a:ext cx="1770461" cy="400110"/>
          </a:xfrm>
          <a:prstGeom prst="rect">
            <a:avLst/>
          </a:prstGeom>
          <a:noFill/>
        </p:spPr>
        <p:txBody>
          <a:bodyPr wrap="square" rtlCol="0">
            <a:spAutoFit/>
          </a:bodyPr>
          <a:lstStyle/>
          <a:p>
            <a:pPr algn="ctr"/>
            <a:r>
              <a:rPr lang="zh-CN" altLang="en-US" sz="2000" b="1" dirty="0">
                <a:solidFill>
                  <a:srgbClr val="FF0000"/>
                </a:solidFill>
              </a:rPr>
              <a:t>硬件级虚拟化</a:t>
            </a:r>
          </a:p>
        </p:txBody>
      </p:sp>
      <p:sp>
        <p:nvSpPr>
          <p:cNvPr id="6" name="灯片编号占位符 5"/>
          <p:cNvSpPr>
            <a:spLocks noGrp="1"/>
          </p:cNvSpPr>
          <p:nvPr>
            <p:ph type="sldNum" sz="quarter" idx="12"/>
          </p:nvPr>
        </p:nvSpPr>
        <p:spPr/>
        <p:txBody>
          <a:bodyPr/>
          <a:lstStyle/>
          <a:p>
            <a:fld id="{02AE1E35-F495-4665-8CB0-CDD28443F6EA}" type="slidenum">
              <a:rPr lang="zh-CN" altLang="en-US" smtClean="0"/>
              <a:t>5</a:t>
            </a:fld>
            <a:endParaRPr lang="zh-CN" altLang="en-US"/>
          </a:p>
        </p:txBody>
      </p:sp>
    </p:spTree>
    <p:extLst>
      <p:ext uri="{BB962C8B-B14F-4D97-AF65-F5344CB8AC3E}">
        <p14:creationId xmlns:p14="http://schemas.microsoft.com/office/powerpoint/2010/main" val="3175577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硬件级虚拟化</a:t>
            </a:r>
          </a:p>
        </p:txBody>
      </p:sp>
      <p:sp>
        <p:nvSpPr>
          <p:cNvPr id="3" name="内容占位符 2"/>
          <p:cNvSpPr>
            <a:spLocks noGrp="1"/>
          </p:cNvSpPr>
          <p:nvPr>
            <p:ph idx="1"/>
          </p:nvPr>
        </p:nvSpPr>
        <p:spPr/>
        <p:txBody>
          <a:bodyPr/>
          <a:lstStyle/>
          <a:p>
            <a:r>
              <a:rPr lang="zh-CN" altLang="en-US" dirty="0"/>
              <a:t>添加一个</a:t>
            </a:r>
            <a:r>
              <a:rPr lang="en-US" altLang="zh-CN" dirty="0"/>
              <a:t>Hypervisor</a:t>
            </a:r>
            <a:r>
              <a:rPr lang="zh-CN" altLang="en-US" dirty="0"/>
              <a:t>或</a:t>
            </a:r>
            <a:r>
              <a:rPr lang="en-US" altLang="zh-CN" dirty="0"/>
              <a:t>VMM</a:t>
            </a:r>
          </a:p>
          <a:p>
            <a:r>
              <a:rPr lang="zh-CN" altLang="en-US" dirty="0"/>
              <a:t>三个要求</a:t>
            </a:r>
            <a:endParaRPr lang="en-US" altLang="zh-CN" dirty="0"/>
          </a:p>
          <a:p>
            <a:pPr lvl="1"/>
            <a:r>
              <a:rPr lang="zh-CN" altLang="en-US" dirty="0"/>
              <a:t>为程序提供与原始硬件机器基本一致的环境</a:t>
            </a:r>
            <a:endParaRPr lang="en-US" altLang="zh-CN" dirty="0"/>
          </a:p>
          <a:p>
            <a:pPr lvl="1"/>
            <a:r>
              <a:rPr lang="zh-CN" altLang="en-US" dirty="0"/>
              <a:t>运行在该虚拟硬件环境中的程序性能损失应该较低</a:t>
            </a:r>
            <a:endParaRPr lang="en-US" altLang="zh-CN" dirty="0"/>
          </a:p>
          <a:p>
            <a:pPr lvl="1"/>
            <a:r>
              <a:rPr lang="zh-CN" altLang="en-US" dirty="0"/>
              <a:t>系统资源应该处于</a:t>
            </a:r>
            <a:r>
              <a:rPr lang="en-US" altLang="zh-CN" dirty="0"/>
              <a:t>VMM</a:t>
            </a:r>
            <a:r>
              <a:rPr lang="zh-CN" altLang="en-US" dirty="0"/>
              <a:t>的完全控制之中</a:t>
            </a:r>
            <a:endParaRPr lang="en-US" altLang="zh-CN" dirty="0"/>
          </a:p>
          <a:p>
            <a:r>
              <a:rPr lang="zh-CN" altLang="en-US" dirty="0"/>
              <a:t>然而：虚拟机同时运行时，共享的底层系统资源对某些虚拟机而言不一定可用</a:t>
            </a:r>
            <a:endParaRPr lang="en-US" altLang="zh-CN" dirty="0"/>
          </a:p>
          <a:p>
            <a:r>
              <a:rPr lang="zh-CN" altLang="en-US" dirty="0"/>
              <a:t>类型</a:t>
            </a:r>
            <a:endParaRPr lang="en-US" altLang="zh-CN" dirty="0"/>
          </a:p>
          <a:p>
            <a:pPr lvl="1"/>
            <a:r>
              <a:rPr lang="zh-CN" altLang="en-US" dirty="0"/>
              <a:t>硬件仿真（裸机虚拟化）：</a:t>
            </a:r>
            <a:r>
              <a:rPr lang="en-US" altLang="zh-CN" dirty="0"/>
              <a:t>Hypervisor</a:t>
            </a:r>
            <a:r>
              <a:rPr lang="zh-CN" altLang="en-US" dirty="0"/>
              <a:t>直接对硬件切分和抽象，再安装客户操作系统</a:t>
            </a:r>
            <a:endParaRPr lang="en-US" altLang="zh-CN" dirty="0"/>
          </a:p>
          <a:p>
            <a:pPr lvl="1"/>
            <a:r>
              <a:rPr lang="zh-CN" altLang="en-US" dirty="0"/>
              <a:t>寄居虚拟化：需要主机操作系统，再运行</a:t>
            </a:r>
            <a:r>
              <a:rPr lang="en-US" altLang="zh-CN" dirty="0"/>
              <a:t>VMM</a:t>
            </a:r>
            <a:r>
              <a:rPr lang="zh-CN" altLang="en-US" dirty="0"/>
              <a:t>，再安装操作系统</a:t>
            </a:r>
            <a:endParaRPr lang="en-US" altLang="zh-CN" dirty="0"/>
          </a:p>
          <a:p>
            <a:pPr lvl="1"/>
            <a:endParaRPr lang="en-US" altLang="zh-CN" dirty="0"/>
          </a:p>
          <a:p>
            <a:pPr lvl="1"/>
            <a:r>
              <a:rPr lang="zh-CN" altLang="en-US" dirty="0"/>
              <a:t>全虚拟化：</a:t>
            </a:r>
            <a:r>
              <a:rPr lang="en-US" altLang="zh-CN" dirty="0"/>
              <a:t>Hypervisor</a:t>
            </a:r>
            <a:r>
              <a:rPr lang="zh-CN" altLang="en-US" dirty="0"/>
              <a:t>或</a:t>
            </a:r>
            <a:r>
              <a:rPr lang="en-US" altLang="zh-CN" dirty="0"/>
              <a:t>VMM</a:t>
            </a:r>
            <a:r>
              <a:rPr lang="zh-CN" altLang="en-US" dirty="0"/>
              <a:t>负责控制硬件和“传话”</a:t>
            </a:r>
            <a:endParaRPr lang="en-US" altLang="zh-CN" dirty="0"/>
          </a:p>
          <a:p>
            <a:pPr lvl="1"/>
            <a:r>
              <a:rPr lang="zh-CN" altLang="en-US" dirty="0"/>
              <a:t>硬件辅助虚拟化：</a:t>
            </a:r>
            <a:endParaRPr lang="en-US" altLang="zh-CN" dirty="0"/>
          </a:p>
          <a:p>
            <a:pPr lvl="1"/>
            <a:r>
              <a:rPr lang="zh-CN" altLang="en-US" dirty="0"/>
              <a:t>半虚拟化（硬件辅助虚拟化）：不再以普通操作系统的方式访问虚拟硬件资源，需要修改操作系统</a:t>
            </a:r>
            <a:endParaRPr lang="en-US" altLang="zh-CN" dirty="0"/>
          </a:p>
          <a:p>
            <a:pPr lvl="1"/>
            <a:endParaRPr lang="en-US" altLang="zh-CN" dirty="0"/>
          </a:p>
        </p:txBody>
      </p:sp>
      <p:grpSp>
        <p:nvGrpSpPr>
          <p:cNvPr id="17" name="组合 16"/>
          <p:cNvGrpSpPr/>
          <p:nvPr/>
        </p:nvGrpSpPr>
        <p:grpSpPr>
          <a:xfrm>
            <a:off x="5592763" y="1188138"/>
            <a:ext cx="2878137" cy="1635366"/>
            <a:chOff x="2271656" y="1424101"/>
            <a:chExt cx="4383655" cy="3286920"/>
          </a:xfrm>
        </p:grpSpPr>
        <p:sp>
          <p:nvSpPr>
            <p:cNvPr id="18" name="矩形 17"/>
            <p:cNvSpPr/>
            <p:nvPr/>
          </p:nvSpPr>
          <p:spPr>
            <a:xfrm>
              <a:off x="2271656"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19" name="矩形 18"/>
            <p:cNvSpPr/>
            <p:nvPr/>
          </p:nvSpPr>
          <p:spPr>
            <a:xfrm>
              <a:off x="3803083"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20" name="矩形 19"/>
            <p:cNvSpPr/>
            <p:nvPr/>
          </p:nvSpPr>
          <p:spPr>
            <a:xfrm>
              <a:off x="5334511" y="1424101"/>
              <a:ext cx="1320800" cy="82561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客户</a:t>
              </a:r>
              <a:endParaRPr lang="en-US" altLang="zh-CN" sz="1200" dirty="0"/>
            </a:p>
            <a:p>
              <a:pPr algn="ctr"/>
              <a:r>
                <a:rPr lang="zh-CN" altLang="en-US" sz="1200" dirty="0"/>
                <a:t>虚拟机</a:t>
              </a:r>
            </a:p>
          </p:txBody>
        </p:sp>
        <p:sp>
          <p:nvSpPr>
            <p:cNvPr id="21" name="矩形 20"/>
            <p:cNvSpPr/>
            <p:nvPr/>
          </p:nvSpPr>
          <p:spPr>
            <a:xfrm>
              <a:off x="2271656" y="2427280"/>
              <a:ext cx="4383654" cy="82561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Hypervisor</a:t>
              </a:r>
              <a:endParaRPr lang="zh-CN" altLang="en-US" sz="1400" dirty="0"/>
            </a:p>
          </p:txBody>
        </p:sp>
        <p:sp>
          <p:nvSpPr>
            <p:cNvPr id="22" name="矩形 21"/>
            <p:cNvSpPr/>
            <p:nvPr/>
          </p:nvSpPr>
          <p:spPr>
            <a:xfrm>
              <a:off x="2271656" y="3885409"/>
              <a:ext cx="4383653" cy="8256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t>物理机（底层硬件）</a:t>
              </a:r>
            </a:p>
          </p:txBody>
        </p:sp>
      </p:grpSp>
      <p:sp>
        <p:nvSpPr>
          <p:cNvPr id="23" name="矩形 22"/>
          <p:cNvSpPr/>
          <p:nvPr/>
        </p:nvSpPr>
        <p:spPr>
          <a:xfrm>
            <a:off x="5592763" y="2111340"/>
            <a:ext cx="2878136" cy="2880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主机操作系统</a:t>
            </a:r>
          </a:p>
        </p:txBody>
      </p:sp>
      <p:sp>
        <p:nvSpPr>
          <p:cNvPr id="24" name="左弧形箭头 23"/>
          <p:cNvSpPr/>
          <p:nvPr/>
        </p:nvSpPr>
        <p:spPr>
          <a:xfrm flipH="1">
            <a:off x="8485309" y="1390650"/>
            <a:ext cx="222250" cy="129539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矩形 25"/>
          <p:cNvSpPr/>
          <p:nvPr/>
        </p:nvSpPr>
        <p:spPr>
          <a:xfrm>
            <a:off x="7603713" y="1186651"/>
            <a:ext cx="867186" cy="410774"/>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200" dirty="0"/>
              <a:t>修改后的虚拟机</a:t>
            </a:r>
          </a:p>
        </p:txBody>
      </p:sp>
      <p:sp>
        <p:nvSpPr>
          <p:cNvPr id="4" name="灯片编号占位符 3"/>
          <p:cNvSpPr>
            <a:spLocks noGrp="1"/>
          </p:cNvSpPr>
          <p:nvPr>
            <p:ph type="sldNum" sz="quarter" idx="12"/>
          </p:nvPr>
        </p:nvSpPr>
        <p:spPr/>
        <p:txBody>
          <a:bodyPr/>
          <a:lstStyle/>
          <a:p>
            <a:fld id="{02AE1E35-F495-4665-8CB0-CDD28443F6EA}" type="slidenum">
              <a:rPr lang="zh-CN" altLang="en-US" smtClean="0"/>
              <a:t>6</a:t>
            </a:fld>
            <a:endParaRPr lang="zh-CN" altLang="en-US"/>
          </a:p>
        </p:txBody>
      </p:sp>
    </p:spTree>
    <p:extLst>
      <p:ext uri="{BB962C8B-B14F-4D97-AF65-F5344CB8AC3E}">
        <p14:creationId xmlns:p14="http://schemas.microsoft.com/office/powerpoint/2010/main" val="70636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solidFill>
                  <a:srgbClr val="FF0000"/>
                </a:solidFill>
              </a:rPr>
              <a:t>硬件级</a:t>
            </a:r>
            <a:r>
              <a:rPr lang="zh-CN" altLang="en-US">
                <a:solidFill>
                  <a:srgbClr val="FF0000"/>
                </a:solidFill>
              </a:rPr>
              <a:t>虚拟化⭐</a:t>
            </a:r>
            <a:endParaRPr lang="zh-CN" altLang="en-US" dirty="0">
              <a:solidFill>
                <a:srgbClr val="FF0000"/>
              </a:solidFill>
            </a:endParaRPr>
          </a:p>
        </p:txBody>
      </p:sp>
      <p:sp>
        <p:nvSpPr>
          <p:cNvPr id="3" name="内容占位符 2"/>
          <p:cNvSpPr>
            <a:spLocks noGrp="1"/>
          </p:cNvSpPr>
          <p:nvPr>
            <p:ph idx="1"/>
          </p:nvPr>
        </p:nvSpPr>
        <p:spPr/>
        <p:txBody>
          <a:bodyPr/>
          <a:lstStyle/>
          <a:p>
            <a:r>
              <a:rPr lang="zh-CN" altLang="en-US" dirty="0"/>
              <a:t>全虚拟化</a:t>
            </a:r>
            <a:endParaRPr lang="en-US" altLang="zh-CN" dirty="0"/>
          </a:p>
          <a:p>
            <a:r>
              <a:rPr lang="zh-CN" altLang="en-US" dirty="0"/>
              <a:t>硬件辅助虚拟化</a:t>
            </a:r>
            <a:endParaRPr lang="en-US" altLang="zh-CN" dirty="0"/>
          </a:p>
          <a:p>
            <a:pPr lvl="1"/>
            <a:r>
              <a:rPr lang="en-US" altLang="zh-CN" sz="1200" dirty="0"/>
              <a:t>Intel</a:t>
            </a:r>
            <a:r>
              <a:rPr lang="zh-CN" altLang="en-US" sz="1200" dirty="0"/>
              <a:t>的</a:t>
            </a:r>
            <a:r>
              <a:rPr lang="en-US" altLang="zh-CN" sz="1200" dirty="0"/>
              <a:t>VT-x</a:t>
            </a:r>
            <a:r>
              <a:rPr lang="zh-CN" altLang="en-US" sz="1200" dirty="0"/>
              <a:t>和</a:t>
            </a:r>
            <a:r>
              <a:rPr lang="en-US" altLang="zh-CN" sz="1200" dirty="0"/>
              <a:t>AMD</a:t>
            </a:r>
            <a:r>
              <a:rPr lang="zh-CN" altLang="en-US" sz="1200" dirty="0"/>
              <a:t>的</a:t>
            </a:r>
            <a:r>
              <a:rPr lang="en-US" altLang="zh-CN" sz="1200" dirty="0"/>
              <a:t>AMD-V</a:t>
            </a:r>
            <a:r>
              <a:rPr lang="zh-CN" altLang="en-US" sz="1200" dirty="0"/>
              <a:t>两种技术</a:t>
            </a:r>
            <a:endParaRPr lang="en-US" altLang="zh-CN" sz="1200" dirty="0"/>
          </a:p>
          <a:p>
            <a:pPr lvl="1"/>
            <a:r>
              <a:rPr lang="zh-CN" altLang="en-US" sz="1200" dirty="0"/>
              <a:t>核心思想都是通过引入新的指令和运行模式，</a:t>
            </a:r>
            <a:endParaRPr lang="en-US" altLang="zh-CN" sz="1200" dirty="0"/>
          </a:p>
          <a:p>
            <a:pPr marL="342900" lvl="1" indent="0">
              <a:buNone/>
            </a:pPr>
            <a:r>
              <a:rPr lang="zh-CN" altLang="en-US" sz="1200" dirty="0"/>
              <a:t>    使</a:t>
            </a:r>
            <a:r>
              <a:rPr lang="en-US" altLang="zh-CN" sz="1200" dirty="0"/>
              <a:t>VMM</a:t>
            </a:r>
            <a:r>
              <a:rPr lang="zh-CN" altLang="en-US" sz="1200" dirty="0"/>
              <a:t>和</a:t>
            </a:r>
            <a:r>
              <a:rPr lang="en-US" altLang="zh-CN" sz="1200" dirty="0"/>
              <a:t>Guest OS</a:t>
            </a:r>
            <a:r>
              <a:rPr lang="zh-CN" altLang="en-US" sz="1200" dirty="0"/>
              <a:t>分别运行在不同模式</a:t>
            </a:r>
            <a:endParaRPr lang="en-US" altLang="zh-CN" sz="1200" dirty="0"/>
          </a:p>
          <a:p>
            <a:r>
              <a:rPr lang="zh-CN" altLang="en-US" dirty="0"/>
              <a:t>半虚拟化</a:t>
            </a:r>
            <a:endParaRPr lang="en-US" altLang="zh-CN" dirty="0"/>
          </a:p>
          <a:p>
            <a:pPr lvl="1"/>
            <a:r>
              <a:rPr lang="zh-CN" altLang="en-US" sz="1200" dirty="0"/>
              <a:t>使</a:t>
            </a:r>
            <a:r>
              <a:rPr lang="en-US" altLang="zh-CN" sz="1200" dirty="0"/>
              <a:t>Guest OS</a:t>
            </a:r>
            <a:r>
              <a:rPr lang="zh-CN" altLang="en-US" sz="1200" dirty="0"/>
              <a:t>会将和特权指令相关的操作都转换为发给</a:t>
            </a:r>
            <a:r>
              <a:rPr lang="en-US" altLang="zh-CN" sz="1200" dirty="0"/>
              <a:t>VMM</a:t>
            </a:r>
            <a:r>
              <a:rPr lang="zh-CN" altLang="en-US" sz="1200" dirty="0"/>
              <a:t>的</a:t>
            </a:r>
            <a:r>
              <a:rPr lang="en-US" altLang="zh-CN" sz="1200" dirty="0" err="1"/>
              <a:t>Hypercall</a:t>
            </a:r>
            <a:r>
              <a:rPr lang="zh-CN" altLang="en-US" sz="1200" dirty="0"/>
              <a:t>（超级调用），由</a:t>
            </a:r>
            <a:r>
              <a:rPr lang="en-US" altLang="zh-CN" sz="1200" dirty="0"/>
              <a:t>VMM</a:t>
            </a:r>
            <a:r>
              <a:rPr lang="zh-CN" altLang="en-US" sz="1200" dirty="0"/>
              <a:t>继续进行处理，能得到近似于物理机的速度。</a:t>
            </a:r>
            <a:endParaRPr lang="en-US" altLang="zh-CN" sz="1200" dirty="0"/>
          </a:p>
        </p:txBody>
      </p:sp>
      <p:sp>
        <p:nvSpPr>
          <p:cNvPr id="4" name="灯片编号占位符 3"/>
          <p:cNvSpPr>
            <a:spLocks noGrp="1"/>
          </p:cNvSpPr>
          <p:nvPr>
            <p:ph type="sldNum" sz="quarter" idx="12"/>
          </p:nvPr>
        </p:nvSpPr>
        <p:spPr/>
        <p:txBody>
          <a:bodyPr/>
          <a:lstStyle/>
          <a:p>
            <a:fld id="{02AE1E35-F495-4665-8CB0-CDD28443F6EA}" type="slidenum">
              <a:rPr lang="zh-CN" altLang="en-US" smtClean="0"/>
              <a:t>7</a:t>
            </a:fld>
            <a:endParaRPr lang="zh-CN" altLang="en-US"/>
          </a:p>
        </p:txBody>
      </p:sp>
      <p:pic>
        <p:nvPicPr>
          <p:cNvPr id="4098" name="Picture 2" descr="https://images2015.cnblogs.com/blog/1096224/201703/1096224-20170303100838860-549780964.png">
            <a:extLst>
              <a:ext uri="{FF2B5EF4-FFF2-40B4-BE49-F238E27FC236}">
                <a16:creationId xmlns:a16="http://schemas.microsoft.com/office/drawing/2014/main" id="{A886DFC7-8C8E-4D34-9356-C9BEB61C53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7541" y="859723"/>
            <a:ext cx="3613958" cy="242011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images2015.cnblogs.com/blog/1096224/201703/1096224-20170303100859610-1634770037.png">
            <a:extLst>
              <a:ext uri="{FF2B5EF4-FFF2-40B4-BE49-F238E27FC236}">
                <a16:creationId xmlns:a16="http://schemas.microsoft.com/office/drawing/2014/main" id="{71358C87-77DF-4528-A186-ECA27C03AA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994" y="3950877"/>
            <a:ext cx="4554470" cy="2491784"/>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ttps://images2015.cnblogs.com/blog/1096224/201703/1096224-20170303100920251-1950626890.png">
            <a:extLst>
              <a:ext uri="{FF2B5EF4-FFF2-40B4-BE49-F238E27FC236}">
                <a16:creationId xmlns:a16="http://schemas.microsoft.com/office/drawing/2014/main" id="{C291FA49-E354-4AF3-8B65-CCFBBDCD58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07541" y="3945376"/>
            <a:ext cx="3613958" cy="2497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528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虚拟机的操作</a:t>
            </a:r>
          </a:p>
        </p:txBody>
      </p:sp>
      <p:pic>
        <p:nvPicPr>
          <p:cNvPr id="8" name="内容占位符 7"/>
          <p:cNvPicPr>
            <a:picLocks noGrp="1" noChangeAspect="1"/>
          </p:cNvPicPr>
          <p:nvPr>
            <p:ph idx="1"/>
          </p:nvPr>
        </p:nvPicPr>
        <p:blipFill>
          <a:blip r:embed="rId2"/>
          <a:stretch>
            <a:fillRect/>
          </a:stretch>
        </p:blipFill>
        <p:spPr>
          <a:xfrm>
            <a:off x="5218078" y="3529288"/>
            <a:ext cx="2863927" cy="1838126"/>
          </a:xfrm>
          <a:prstGeom prst="rect">
            <a:avLst/>
          </a:prstGeom>
        </p:spPr>
      </p:pic>
      <p:pic>
        <p:nvPicPr>
          <p:cNvPr id="5" name="图片 4"/>
          <p:cNvPicPr>
            <a:picLocks noChangeAspect="1"/>
          </p:cNvPicPr>
          <p:nvPr/>
        </p:nvPicPr>
        <p:blipFill>
          <a:blip r:embed="rId3"/>
          <a:stretch>
            <a:fillRect/>
          </a:stretch>
        </p:blipFill>
        <p:spPr>
          <a:xfrm>
            <a:off x="838123" y="1516423"/>
            <a:ext cx="3138595" cy="1520825"/>
          </a:xfrm>
          <a:prstGeom prst="rect">
            <a:avLst/>
          </a:prstGeom>
        </p:spPr>
      </p:pic>
      <p:pic>
        <p:nvPicPr>
          <p:cNvPr id="6" name="图片 5"/>
          <p:cNvPicPr>
            <a:picLocks noChangeAspect="1"/>
          </p:cNvPicPr>
          <p:nvPr/>
        </p:nvPicPr>
        <p:blipFill>
          <a:blip r:embed="rId4"/>
          <a:stretch>
            <a:fillRect/>
          </a:stretch>
        </p:blipFill>
        <p:spPr>
          <a:xfrm>
            <a:off x="4876011" y="1516423"/>
            <a:ext cx="3548063" cy="1490008"/>
          </a:xfrm>
          <a:prstGeom prst="rect">
            <a:avLst/>
          </a:prstGeom>
        </p:spPr>
      </p:pic>
      <p:pic>
        <p:nvPicPr>
          <p:cNvPr id="7" name="图片 6"/>
          <p:cNvPicPr>
            <a:picLocks noChangeAspect="1"/>
          </p:cNvPicPr>
          <p:nvPr/>
        </p:nvPicPr>
        <p:blipFill>
          <a:blip r:embed="rId5"/>
          <a:stretch>
            <a:fillRect/>
          </a:stretch>
        </p:blipFill>
        <p:spPr>
          <a:xfrm>
            <a:off x="838123" y="3742016"/>
            <a:ext cx="3138595" cy="1625398"/>
          </a:xfrm>
          <a:prstGeom prst="rect">
            <a:avLst/>
          </a:prstGeom>
        </p:spPr>
      </p:pic>
      <p:sp>
        <p:nvSpPr>
          <p:cNvPr id="9" name="文本框 8"/>
          <p:cNvSpPr txBox="1"/>
          <p:nvPr/>
        </p:nvSpPr>
        <p:spPr>
          <a:xfrm>
            <a:off x="1853422" y="3048875"/>
            <a:ext cx="1107996" cy="369332"/>
          </a:xfrm>
          <a:prstGeom prst="rect">
            <a:avLst/>
          </a:prstGeom>
          <a:noFill/>
        </p:spPr>
        <p:txBody>
          <a:bodyPr wrap="none" rtlCol="0">
            <a:spAutoFit/>
          </a:bodyPr>
          <a:lstStyle/>
          <a:p>
            <a:r>
              <a:rPr lang="zh-CN" altLang="en-US" dirty="0"/>
              <a:t>多路复用</a:t>
            </a:r>
          </a:p>
        </p:txBody>
      </p:sp>
      <p:sp>
        <p:nvSpPr>
          <p:cNvPr id="10" name="文本框 9"/>
          <p:cNvSpPr txBox="1"/>
          <p:nvPr/>
        </p:nvSpPr>
        <p:spPr>
          <a:xfrm>
            <a:off x="5850783" y="3045505"/>
            <a:ext cx="1598515" cy="369332"/>
          </a:xfrm>
          <a:prstGeom prst="rect">
            <a:avLst/>
          </a:prstGeom>
          <a:noFill/>
        </p:spPr>
        <p:txBody>
          <a:bodyPr wrap="none" rtlCol="0">
            <a:spAutoFit/>
          </a:bodyPr>
          <a:lstStyle/>
          <a:p>
            <a:r>
              <a:rPr lang="zh-CN" altLang="en-US" dirty="0"/>
              <a:t>挂起（存储）</a:t>
            </a:r>
          </a:p>
        </p:txBody>
      </p:sp>
      <p:sp>
        <p:nvSpPr>
          <p:cNvPr id="11" name="文本框 10"/>
          <p:cNvSpPr txBox="1"/>
          <p:nvPr/>
        </p:nvSpPr>
        <p:spPr>
          <a:xfrm>
            <a:off x="2084254" y="5379041"/>
            <a:ext cx="646331" cy="369332"/>
          </a:xfrm>
          <a:prstGeom prst="rect">
            <a:avLst/>
          </a:prstGeom>
          <a:noFill/>
        </p:spPr>
        <p:txBody>
          <a:bodyPr wrap="none" rtlCol="0">
            <a:spAutoFit/>
          </a:bodyPr>
          <a:lstStyle/>
          <a:p>
            <a:r>
              <a:rPr lang="zh-CN" altLang="en-US" dirty="0"/>
              <a:t>恢复</a:t>
            </a:r>
          </a:p>
        </p:txBody>
      </p:sp>
      <p:sp>
        <p:nvSpPr>
          <p:cNvPr id="12" name="文本框 11"/>
          <p:cNvSpPr txBox="1"/>
          <p:nvPr/>
        </p:nvSpPr>
        <p:spPr>
          <a:xfrm>
            <a:off x="6326874" y="5379041"/>
            <a:ext cx="646331" cy="369332"/>
          </a:xfrm>
          <a:prstGeom prst="rect">
            <a:avLst/>
          </a:prstGeom>
          <a:noFill/>
        </p:spPr>
        <p:txBody>
          <a:bodyPr wrap="none" rtlCol="0">
            <a:spAutoFit/>
          </a:bodyPr>
          <a:lstStyle/>
          <a:p>
            <a:r>
              <a:rPr lang="zh-CN" altLang="en-US" dirty="0"/>
              <a:t>迁移</a:t>
            </a:r>
          </a:p>
        </p:txBody>
      </p:sp>
      <p:sp>
        <p:nvSpPr>
          <p:cNvPr id="13" name="文本框 12"/>
          <p:cNvSpPr txBox="1"/>
          <p:nvPr/>
        </p:nvSpPr>
        <p:spPr>
          <a:xfrm>
            <a:off x="2632218" y="5954646"/>
            <a:ext cx="3877985" cy="369332"/>
          </a:xfrm>
          <a:prstGeom prst="rect">
            <a:avLst/>
          </a:prstGeom>
          <a:noFill/>
        </p:spPr>
        <p:txBody>
          <a:bodyPr wrap="none" rtlCol="0">
            <a:spAutoFit/>
          </a:bodyPr>
          <a:lstStyle/>
          <a:p>
            <a:r>
              <a:rPr lang="zh-CN" altLang="en-US" b="1" dirty="0"/>
              <a:t>初始化一个硬件级虚拟机速度非常慢</a:t>
            </a:r>
          </a:p>
        </p:txBody>
      </p:sp>
      <p:sp>
        <p:nvSpPr>
          <p:cNvPr id="3" name="灯片编号占位符 2"/>
          <p:cNvSpPr>
            <a:spLocks noGrp="1"/>
          </p:cNvSpPr>
          <p:nvPr>
            <p:ph type="sldNum" sz="quarter" idx="12"/>
          </p:nvPr>
        </p:nvSpPr>
        <p:spPr/>
        <p:txBody>
          <a:bodyPr/>
          <a:lstStyle/>
          <a:p>
            <a:fld id="{02AE1E35-F495-4665-8CB0-CDD28443F6EA}" type="slidenum">
              <a:rPr lang="zh-CN" altLang="en-US" smtClean="0"/>
              <a:t>8</a:t>
            </a:fld>
            <a:endParaRPr lang="zh-CN" altLang="en-US"/>
          </a:p>
        </p:txBody>
      </p:sp>
    </p:spTree>
    <p:extLst>
      <p:ext uri="{BB962C8B-B14F-4D97-AF65-F5344CB8AC3E}">
        <p14:creationId xmlns:p14="http://schemas.microsoft.com/office/powerpoint/2010/main" val="3265306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0454" y="287306"/>
            <a:ext cx="8301515" cy="649110"/>
          </a:xfrm>
        </p:spPr>
        <p:txBody>
          <a:bodyPr/>
          <a:lstStyle/>
          <a:p>
            <a:r>
              <a:rPr lang="zh-CN" altLang="en-US" dirty="0"/>
              <a:t>虚拟化的层次</a:t>
            </a:r>
          </a:p>
        </p:txBody>
      </p:sp>
      <p:sp>
        <p:nvSpPr>
          <p:cNvPr id="3" name="内容占位符 2"/>
          <p:cNvSpPr>
            <a:spLocks noGrp="1"/>
          </p:cNvSpPr>
          <p:nvPr>
            <p:ph idx="1"/>
          </p:nvPr>
        </p:nvSpPr>
        <p:spPr/>
        <p:txBody>
          <a:bodyPr/>
          <a:lstStyle/>
          <a:p>
            <a:r>
              <a:rPr lang="zh-CN" altLang="en-US" dirty="0"/>
              <a:t>虚拟化层：虚拟硬件环境，处理器、内存和</a:t>
            </a:r>
            <a:r>
              <a:rPr lang="en-US" altLang="zh-CN" dirty="0"/>
              <a:t>I/O</a:t>
            </a:r>
            <a:r>
              <a:rPr lang="zh-CN" altLang="en-US" dirty="0"/>
              <a:t>设备等</a:t>
            </a:r>
            <a:endParaRPr lang="en-US" altLang="zh-CN" dirty="0"/>
          </a:p>
          <a:p>
            <a:r>
              <a:rPr lang="zh-CN" altLang="en-US" dirty="0"/>
              <a:t>虚拟指令集体系结构：</a:t>
            </a:r>
            <a:r>
              <a:rPr lang="en-US" altLang="zh-CN" dirty="0"/>
              <a:t>Virtual Instruction Set Architecture, V-ISA</a:t>
            </a:r>
          </a:p>
          <a:p>
            <a:r>
              <a:rPr lang="zh-CN" altLang="en-US" dirty="0"/>
              <a:t>操作系统：容器及操作系统实例</a:t>
            </a:r>
          </a:p>
        </p:txBody>
      </p:sp>
      <p:grpSp>
        <p:nvGrpSpPr>
          <p:cNvPr id="40" name="组合 39"/>
          <p:cNvGrpSpPr/>
          <p:nvPr/>
        </p:nvGrpSpPr>
        <p:grpSpPr>
          <a:xfrm>
            <a:off x="1670848" y="2537029"/>
            <a:ext cx="5800725" cy="3638548"/>
            <a:chOff x="650875" y="2387600"/>
            <a:chExt cx="5800725" cy="3867748"/>
          </a:xfrm>
        </p:grpSpPr>
        <p:sp>
          <p:nvSpPr>
            <p:cNvPr id="4" name="矩形 3"/>
            <p:cNvSpPr/>
            <p:nvPr/>
          </p:nvSpPr>
          <p:spPr>
            <a:xfrm>
              <a:off x="650875" y="2387600"/>
              <a:ext cx="2406650" cy="38677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p>
          </p:txBody>
        </p:sp>
        <p:sp>
          <p:nvSpPr>
            <p:cNvPr id="5" name="矩形 4"/>
            <p:cNvSpPr/>
            <p:nvPr/>
          </p:nvSpPr>
          <p:spPr>
            <a:xfrm>
              <a:off x="1047750" y="2724150"/>
              <a:ext cx="1612900" cy="3429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dirty="0"/>
                <a:t>应用程序</a:t>
              </a:r>
            </a:p>
          </p:txBody>
        </p:sp>
        <p:sp>
          <p:nvSpPr>
            <p:cNvPr id="6" name="矩形 5"/>
            <p:cNvSpPr/>
            <p:nvPr/>
          </p:nvSpPr>
          <p:spPr>
            <a:xfrm>
              <a:off x="1047750" y="5091634"/>
              <a:ext cx="1612900" cy="3429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dirty="0"/>
                <a:t>硬件级</a:t>
              </a:r>
            </a:p>
          </p:txBody>
        </p:sp>
        <p:sp>
          <p:nvSpPr>
            <p:cNvPr id="7" name="矩形 6"/>
            <p:cNvSpPr/>
            <p:nvPr/>
          </p:nvSpPr>
          <p:spPr>
            <a:xfrm>
              <a:off x="1047750" y="4228412"/>
              <a:ext cx="1612900" cy="3429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dirty="0"/>
                <a:t>操作系统</a:t>
              </a:r>
            </a:p>
          </p:txBody>
        </p:sp>
        <p:sp>
          <p:nvSpPr>
            <p:cNvPr id="8" name="矩形 7"/>
            <p:cNvSpPr/>
            <p:nvPr/>
          </p:nvSpPr>
          <p:spPr>
            <a:xfrm>
              <a:off x="1047750" y="3476281"/>
              <a:ext cx="1612900" cy="34290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zh-CN" altLang="en-US" dirty="0"/>
                <a:t>程序库</a:t>
              </a:r>
            </a:p>
          </p:txBody>
        </p:sp>
        <p:sp>
          <p:nvSpPr>
            <p:cNvPr id="9" name="上箭头 8"/>
            <p:cNvSpPr/>
            <p:nvPr/>
          </p:nvSpPr>
          <p:spPr>
            <a:xfrm>
              <a:off x="1765300" y="3143250"/>
              <a:ext cx="177800" cy="2603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上箭头 9"/>
            <p:cNvSpPr/>
            <p:nvPr/>
          </p:nvSpPr>
          <p:spPr>
            <a:xfrm>
              <a:off x="1765300" y="3895934"/>
              <a:ext cx="177800" cy="2603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上箭头 10"/>
            <p:cNvSpPr/>
            <p:nvPr/>
          </p:nvSpPr>
          <p:spPr>
            <a:xfrm>
              <a:off x="1765300" y="4703147"/>
              <a:ext cx="177800" cy="2603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155190" y="3485970"/>
              <a:ext cx="426720" cy="307777"/>
            </a:xfrm>
            <a:prstGeom prst="rect">
              <a:avLst/>
            </a:prstGeom>
            <a:noFill/>
          </p:spPr>
          <p:txBody>
            <a:bodyPr wrap="none" rtlCol="0">
              <a:spAutoFit/>
            </a:bodyPr>
            <a:lstStyle/>
            <a:p>
              <a:r>
                <a:rPr lang="en-US" altLang="zh-CN" sz="1400" dirty="0"/>
                <a:t>API</a:t>
              </a:r>
            </a:p>
          </p:txBody>
        </p:sp>
        <p:sp>
          <p:nvSpPr>
            <p:cNvPr id="14" name="文本框 13"/>
            <p:cNvSpPr txBox="1"/>
            <p:nvPr/>
          </p:nvSpPr>
          <p:spPr>
            <a:xfrm>
              <a:off x="1377819" y="5708713"/>
              <a:ext cx="952761" cy="307777"/>
            </a:xfrm>
            <a:prstGeom prst="rect">
              <a:avLst/>
            </a:prstGeom>
            <a:noFill/>
          </p:spPr>
          <p:txBody>
            <a:bodyPr wrap="none" rtlCol="0">
              <a:spAutoFit/>
            </a:bodyPr>
            <a:lstStyle/>
            <a:p>
              <a:r>
                <a:rPr lang="en-US" altLang="zh-CN" sz="1400" dirty="0"/>
                <a:t>ISA</a:t>
              </a:r>
              <a:r>
                <a:rPr lang="zh-CN" altLang="en-US" sz="1400" dirty="0"/>
                <a:t>指令集</a:t>
              </a:r>
              <a:endParaRPr lang="en-US" altLang="zh-CN" sz="1400" dirty="0"/>
            </a:p>
          </p:txBody>
        </p:sp>
        <p:sp>
          <p:nvSpPr>
            <p:cNvPr id="16" name="圆角矩形 15"/>
            <p:cNvSpPr/>
            <p:nvPr/>
          </p:nvSpPr>
          <p:spPr>
            <a:xfrm>
              <a:off x="3930650" y="3130549"/>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a:t>JVM/.NET CLR/</a:t>
              </a:r>
              <a:r>
                <a:rPr lang="en-US" altLang="zh-CN" sz="1600" dirty="0" err="1"/>
                <a:t>Panot</a:t>
              </a:r>
              <a:r>
                <a:rPr lang="en-US" altLang="zh-CN" sz="1600" dirty="0"/>
                <a:t>…</a:t>
              </a:r>
              <a:endParaRPr lang="zh-CN" altLang="en-US" sz="1600" dirty="0"/>
            </a:p>
          </p:txBody>
        </p:sp>
        <p:sp>
          <p:nvSpPr>
            <p:cNvPr id="17" name="圆角矩形 16"/>
            <p:cNvSpPr/>
            <p:nvPr/>
          </p:nvSpPr>
          <p:spPr>
            <a:xfrm>
              <a:off x="3930650" y="2576063"/>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a:t>VMWare </a:t>
              </a:r>
              <a:r>
                <a:rPr lang="en-US" altLang="zh-CN" sz="1600" dirty="0" err="1"/>
                <a:t>ThinApp</a:t>
              </a:r>
              <a:r>
                <a:rPr lang="en-US" altLang="zh-CN" sz="1600" dirty="0"/>
                <a:t>…</a:t>
              </a:r>
              <a:endParaRPr lang="zh-CN" altLang="en-US" sz="1600" dirty="0"/>
            </a:p>
          </p:txBody>
        </p:sp>
        <p:sp>
          <p:nvSpPr>
            <p:cNvPr id="18" name="圆角矩形 17"/>
            <p:cNvSpPr/>
            <p:nvPr/>
          </p:nvSpPr>
          <p:spPr>
            <a:xfrm>
              <a:off x="3930650" y="3687191"/>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a:t>WINE/W ABI/</a:t>
              </a:r>
              <a:r>
                <a:rPr lang="en-US" altLang="zh-CN" sz="1600" dirty="0" err="1"/>
                <a:t>LxRun</a:t>
              </a:r>
              <a:r>
                <a:rPr lang="en-US" altLang="zh-CN" sz="1600" dirty="0"/>
                <a:t>…</a:t>
              </a:r>
              <a:endParaRPr lang="zh-CN" altLang="en-US" sz="1600" dirty="0"/>
            </a:p>
          </p:txBody>
        </p:sp>
        <p:sp>
          <p:nvSpPr>
            <p:cNvPr id="19" name="圆角矩形 18"/>
            <p:cNvSpPr/>
            <p:nvPr/>
          </p:nvSpPr>
          <p:spPr>
            <a:xfrm>
              <a:off x="3930650" y="4256987"/>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a:t>Jail/Virtual Environment…</a:t>
              </a:r>
              <a:endParaRPr lang="zh-CN" altLang="en-US" sz="1600" dirty="0"/>
            </a:p>
          </p:txBody>
        </p:sp>
        <p:sp>
          <p:nvSpPr>
            <p:cNvPr id="20" name="圆角矩形 19"/>
            <p:cNvSpPr/>
            <p:nvPr/>
          </p:nvSpPr>
          <p:spPr>
            <a:xfrm>
              <a:off x="3930650" y="5730639"/>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err="1"/>
                <a:t>Bochs</a:t>
              </a:r>
              <a:r>
                <a:rPr lang="en-US" altLang="zh-CN" sz="1600" dirty="0"/>
                <a:t>/Crusoe/BIRD…</a:t>
              </a:r>
              <a:endParaRPr lang="zh-CN" altLang="en-US" sz="1600" dirty="0"/>
            </a:p>
          </p:txBody>
        </p:sp>
        <p:sp>
          <p:nvSpPr>
            <p:cNvPr id="21" name="圆角矩形 20"/>
            <p:cNvSpPr/>
            <p:nvPr/>
          </p:nvSpPr>
          <p:spPr>
            <a:xfrm>
              <a:off x="3930650" y="5112071"/>
              <a:ext cx="2520950" cy="285750"/>
            </a:xfrm>
            <a:prstGeom prst="roundRect">
              <a:avLst>
                <a:gd name="adj" fmla="val 50000"/>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1600" dirty="0"/>
                <a:t>VMWare/Virtual PC/</a:t>
              </a:r>
              <a:r>
                <a:rPr lang="en-US" altLang="zh-CN" sz="1600" dirty="0" err="1"/>
                <a:t>Xen</a:t>
              </a:r>
              <a:r>
                <a:rPr lang="en-US" altLang="zh-CN" sz="1600" dirty="0"/>
                <a:t>…</a:t>
              </a:r>
              <a:endParaRPr lang="zh-CN" altLang="en-US" sz="1600" dirty="0"/>
            </a:p>
          </p:txBody>
        </p:sp>
        <p:cxnSp>
          <p:nvCxnSpPr>
            <p:cNvPr id="23" name="直接箭头连接符 22"/>
            <p:cNvCxnSpPr>
              <a:stCxn id="5" idx="3"/>
              <a:endCxn id="17" idx="1"/>
            </p:cNvCxnSpPr>
            <p:nvPr/>
          </p:nvCxnSpPr>
          <p:spPr>
            <a:xfrm flipV="1">
              <a:off x="2660650" y="2718938"/>
              <a:ext cx="1270000" cy="176662"/>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stCxn id="5" idx="3"/>
              <a:endCxn id="16" idx="1"/>
            </p:cNvCxnSpPr>
            <p:nvPr/>
          </p:nvCxnSpPr>
          <p:spPr>
            <a:xfrm>
              <a:off x="2660650" y="2895600"/>
              <a:ext cx="1270000" cy="377825"/>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stCxn id="8" idx="3"/>
              <a:endCxn id="18" idx="1"/>
            </p:cNvCxnSpPr>
            <p:nvPr/>
          </p:nvCxnSpPr>
          <p:spPr>
            <a:xfrm>
              <a:off x="2660650" y="3647731"/>
              <a:ext cx="1270000" cy="182335"/>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7" idx="3"/>
              <a:endCxn id="19" idx="1"/>
            </p:cNvCxnSpPr>
            <p:nvPr/>
          </p:nvCxnSpPr>
          <p:spPr>
            <a:xfrm>
              <a:off x="2660650" y="4399862"/>
              <a:ext cx="1270000" cy="0"/>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14" idx="3"/>
              <a:endCxn id="20" idx="1"/>
            </p:cNvCxnSpPr>
            <p:nvPr/>
          </p:nvCxnSpPr>
          <p:spPr>
            <a:xfrm>
              <a:off x="2330580" y="5862601"/>
              <a:ext cx="1600070" cy="10914"/>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stCxn id="6" idx="3"/>
              <a:endCxn id="21" idx="1"/>
            </p:cNvCxnSpPr>
            <p:nvPr/>
          </p:nvCxnSpPr>
          <p:spPr>
            <a:xfrm flipV="1">
              <a:off x="2660650" y="5254947"/>
              <a:ext cx="1270000" cy="8137"/>
            </a:xfrm>
            <a:prstGeom prst="straightConnector1">
              <a:avLst/>
            </a:prstGeom>
            <a:ln w="127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5" name="上箭头 34"/>
            <p:cNvSpPr/>
            <p:nvPr/>
          </p:nvSpPr>
          <p:spPr>
            <a:xfrm>
              <a:off x="1765300" y="5506318"/>
              <a:ext cx="177800" cy="2603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灯片编号占位符 14"/>
          <p:cNvSpPr>
            <a:spLocks noGrp="1"/>
          </p:cNvSpPr>
          <p:nvPr>
            <p:ph type="sldNum" sz="quarter" idx="12"/>
          </p:nvPr>
        </p:nvSpPr>
        <p:spPr/>
        <p:txBody>
          <a:bodyPr/>
          <a:lstStyle/>
          <a:p>
            <a:fld id="{02AE1E35-F495-4665-8CB0-CDD28443F6EA}" type="slidenum">
              <a:rPr lang="zh-CN" altLang="en-US" smtClean="0"/>
              <a:t>9</a:t>
            </a:fld>
            <a:endParaRPr lang="zh-CN" altLang="en-US"/>
          </a:p>
        </p:txBody>
      </p:sp>
      <p:sp>
        <p:nvSpPr>
          <p:cNvPr id="39" name="文本框 38"/>
          <p:cNvSpPr txBox="1"/>
          <p:nvPr/>
        </p:nvSpPr>
        <p:spPr>
          <a:xfrm>
            <a:off x="4077497" y="5926873"/>
            <a:ext cx="3157146" cy="523220"/>
          </a:xfrm>
          <a:prstGeom prst="rect">
            <a:avLst/>
          </a:prstGeom>
          <a:noFill/>
        </p:spPr>
        <p:txBody>
          <a:bodyPr wrap="none" rtlCol="0">
            <a:spAutoFit/>
          </a:bodyPr>
          <a:lstStyle/>
          <a:p>
            <a:r>
              <a:rPr lang="zh-CN" altLang="en-US" sz="1400" dirty="0">
                <a:solidFill>
                  <a:srgbClr val="FF0000"/>
                </a:solidFill>
              </a:rPr>
              <a:t>通过物理主机的</a:t>
            </a:r>
            <a:r>
              <a:rPr lang="en-US" altLang="zh-CN" sz="1400" dirty="0">
                <a:solidFill>
                  <a:srgbClr val="FF0000"/>
                </a:solidFill>
              </a:rPr>
              <a:t>ISA</a:t>
            </a:r>
            <a:r>
              <a:rPr lang="zh-CN" altLang="en-US" sz="1400" dirty="0">
                <a:solidFill>
                  <a:srgbClr val="FF0000"/>
                </a:solidFill>
              </a:rPr>
              <a:t>模拟一个给定的</a:t>
            </a:r>
            <a:r>
              <a:rPr lang="en-US" altLang="zh-CN" sz="1400" dirty="0">
                <a:solidFill>
                  <a:srgbClr val="FF0000"/>
                </a:solidFill>
              </a:rPr>
              <a:t>ISA</a:t>
            </a:r>
          </a:p>
          <a:p>
            <a:r>
              <a:rPr lang="zh-CN" altLang="en-US" sz="1400" dirty="0">
                <a:solidFill>
                  <a:srgbClr val="FF0000"/>
                </a:solidFill>
              </a:rPr>
              <a:t>基本方式：代码解释</a:t>
            </a:r>
            <a:endParaRPr lang="en-US" altLang="zh-CN" sz="1400" dirty="0">
              <a:solidFill>
                <a:srgbClr val="FF0000"/>
              </a:solidFill>
            </a:endParaRPr>
          </a:p>
        </p:txBody>
      </p:sp>
    </p:spTree>
    <p:extLst>
      <p:ext uri="{BB962C8B-B14F-4D97-AF65-F5344CB8AC3E}">
        <p14:creationId xmlns:p14="http://schemas.microsoft.com/office/powerpoint/2010/main" val="22846388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DIAGRAM" val="202772"/>
</p:tagLst>
</file>

<file path=ppt/theme/theme1.xml><?xml version="1.0" encoding="utf-8"?>
<a:theme xmlns:a="http://schemas.openxmlformats.org/drawingml/2006/main" name="主题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1" id="{651A6BD7-2666-41E9-B266-7AD74B5F8260}" vid="{061E3F68-0E14-4B1C-AFD8-A5707CF489B2}"/>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主题1</Template>
  <TotalTime>4817</TotalTime>
  <Words>4688</Words>
  <Application>Microsoft Office PowerPoint</Application>
  <PresentationFormat>全屏显示(4:3)</PresentationFormat>
  <Paragraphs>732</Paragraphs>
  <Slides>43</Slides>
  <Notes>10</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43</vt:i4>
      </vt:variant>
    </vt:vector>
  </HeadingPairs>
  <TitlesOfParts>
    <vt:vector size="58" baseType="lpstr">
      <vt:lpstr>Helvetica Neue</vt:lpstr>
      <vt:lpstr>Huawei Sans</vt:lpstr>
      <vt:lpstr>等线</vt:lpstr>
      <vt:lpstr>黑体</vt:lpstr>
      <vt:lpstr>楷体</vt:lpstr>
      <vt:lpstr>微软雅黑</vt:lpstr>
      <vt:lpstr>Arial</vt:lpstr>
      <vt:lpstr>Calibri</vt:lpstr>
      <vt:lpstr>Helvetica</vt:lpstr>
      <vt:lpstr>Impact</vt:lpstr>
      <vt:lpstr>Segoe UI</vt:lpstr>
      <vt:lpstr>Wingdings</vt:lpstr>
      <vt:lpstr>主题1</vt:lpstr>
      <vt:lpstr>Visio.Drawing.15</vt:lpstr>
      <vt:lpstr>Visio.Drawing.11</vt:lpstr>
      <vt:lpstr>虚拟化技术</vt:lpstr>
      <vt:lpstr>目 录</vt:lpstr>
      <vt:lpstr>从物理资源到虚拟资源</vt:lpstr>
      <vt:lpstr>最早的虚拟化技术</vt:lpstr>
      <vt:lpstr>虚拟化的实现</vt:lpstr>
      <vt:lpstr>硬件级虚拟化</vt:lpstr>
      <vt:lpstr>硬件级虚拟化⭐</vt:lpstr>
      <vt:lpstr>虚拟机的操作</vt:lpstr>
      <vt:lpstr>虚拟化的层次</vt:lpstr>
      <vt:lpstr>JVM——Java虚拟机</vt:lpstr>
      <vt:lpstr>操作系统级虚拟化</vt:lpstr>
      <vt:lpstr>操作系统级虚拟化优缺点</vt:lpstr>
      <vt:lpstr>不同层次虚拟化的对比</vt:lpstr>
      <vt:lpstr>操作系统级虚拟化——Docker</vt:lpstr>
      <vt:lpstr>虚拟机 （硬件级虚拟化）vs. Docker容器（操作系统级虚拟化）</vt:lpstr>
      <vt:lpstr>发展趋势</vt:lpstr>
      <vt:lpstr>虚拟化发展历史</vt:lpstr>
      <vt:lpstr>一些虚拟化技术介绍</vt:lpstr>
      <vt:lpstr>一些虚拟化技术介绍</vt:lpstr>
      <vt:lpstr>目 录</vt:lpstr>
      <vt:lpstr>数据中心虚拟化</vt:lpstr>
      <vt:lpstr>虚拟化类型</vt:lpstr>
      <vt:lpstr>服务器虚拟化的底层实现</vt:lpstr>
      <vt:lpstr>服务器虚拟化的底层实现</vt:lpstr>
      <vt:lpstr>服务器虚拟化的底层实现</vt:lpstr>
      <vt:lpstr>虚拟机迁移</vt:lpstr>
      <vt:lpstr>迁移步骤</vt:lpstr>
      <vt:lpstr>迁移内容（1）</vt:lpstr>
      <vt:lpstr>迁移内容（2）</vt:lpstr>
      <vt:lpstr>虚拟机隔离技术</vt:lpstr>
      <vt:lpstr>内存隔离</vt:lpstr>
      <vt:lpstr>网络隔离</vt:lpstr>
      <vt:lpstr>存储虚拟化</vt:lpstr>
      <vt:lpstr>存储虚拟化的一般模型</vt:lpstr>
      <vt:lpstr>存储虚拟化的实现方式x3</vt:lpstr>
      <vt:lpstr>存储虚拟化案例——vSphere</vt:lpstr>
      <vt:lpstr>网络虚拟化</vt:lpstr>
      <vt:lpstr>网络虚拟化</vt:lpstr>
      <vt:lpstr>不同层级的网络虚拟化</vt:lpstr>
      <vt:lpstr>VMware的vSphere网络虚拟化</vt:lpstr>
      <vt:lpstr>桌面虚拟化</vt:lpstr>
      <vt:lpstr>总结</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lcynju</dc:creator>
  <cp:lastModifiedBy>. Mallory</cp:lastModifiedBy>
  <cp:revision>172</cp:revision>
  <dcterms:created xsi:type="dcterms:W3CDTF">2020-08-12T09:25:59Z</dcterms:created>
  <dcterms:modified xsi:type="dcterms:W3CDTF">2021-10-26T12:40:12Z</dcterms:modified>
</cp:coreProperties>
</file>

<file path=docProps/thumbnail.jpeg>
</file>